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5"/>
  </p:notesMasterIdLst>
  <p:sldIdLst>
    <p:sldId id="278" r:id="rId2"/>
    <p:sldId id="279" r:id="rId3"/>
    <p:sldId id="283" r:id="rId4"/>
    <p:sldId id="284"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09" autoAdjust="0"/>
  </p:normalViewPr>
  <p:slideViewPr>
    <p:cSldViewPr snapToGrid="0" snapToObjects="1">
      <p:cViewPr varScale="1">
        <p:scale>
          <a:sx n="72" d="100"/>
          <a:sy n="72" d="100"/>
        </p:scale>
        <p:origin x="660" y="66"/>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9.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403092" y="1984247"/>
            <a:ext cx="5385816" cy="1938395"/>
          </a:xfrm>
        </p:spPr>
        <p:txBody>
          <a:bodyPr/>
          <a:lstStyle/>
          <a:p>
            <a:pPr rtl="1"/>
            <a:r>
              <a:rPr lang="ar-IQ" dirty="0"/>
              <a:t>تكوين معماري ثلاثي الابعاد</a:t>
            </a:r>
            <a:br>
              <a:rPr lang="ar-IQ" dirty="0"/>
            </a:br>
            <a:r>
              <a:rPr lang="en-US" dirty="0"/>
              <a:t>3D</a:t>
            </a:r>
            <a:br>
              <a:rPr lang="en-US" dirty="0"/>
            </a:br>
            <a:endParaRPr lang="en-US" dirty="0"/>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a:xfrm>
            <a:off x="4455514" y="4027203"/>
            <a:ext cx="3493008" cy="878908"/>
          </a:xfrm>
        </p:spPr>
        <p:txBody>
          <a:bodyPr/>
          <a:lstStyle/>
          <a:p>
            <a:r>
              <a:rPr lang="ar-IQ" dirty="0"/>
              <a:t>د. نــــور عبد الأمير</a:t>
            </a:r>
            <a:endParaRPr lang="en-US" dirty="0"/>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21310"/>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للمكعب</a:t>
            </a:r>
            <a:r>
              <a:rPr lang="en-US"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10</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020418" y="971152"/>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6"/>
            </a:pPr>
            <a:r>
              <a:rPr lang="ar-IQ" sz="2000" b="1" u="sng" dirty="0">
                <a:solidFill>
                  <a:schemeClr val="accent1">
                    <a:lumMod val="50000"/>
                  </a:schemeClr>
                </a:solidFill>
                <a:latin typeface="Arial" panose="020B0604020202020204" pitchFamily="34" charset="0"/>
                <a:cs typeface="Arial" panose="020B0604020202020204" pitchFamily="34" charset="0"/>
              </a:rPr>
              <a:t>الشبكة:</a:t>
            </a:r>
            <a:r>
              <a:rPr lang="ar-IQ" sz="2000" dirty="0">
                <a:latin typeface="Arial" panose="020B0604020202020204" pitchFamily="34" charset="0"/>
                <a:cs typeface="Arial" panose="020B0604020202020204" pitchFamily="34" charset="0"/>
              </a:rPr>
              <a:t> هي استعمال اطار خطي يحيط بالكتلة ويعرف الشكل الخارجي للكتلة.</a:t>
            </a:r>
            <a:endParaRPr lang="en-US" sz="2000" dirty="0">
              <a:latin typeface="Arial" panose="020B0604020202020204" pitchFamily="34" charset="0"/>
              <a:cs typeface="Arial" panose="020B0604020202020204" pitchFamily="34" charset="0"/>
            </a:endParaRPr>
          </a:p>
        </p:txBody>
      </p:sp>
      <p:pic>
        <p:nvPicPr>
          <p:cNvPr id="8196" name="Picture 4" descr="EIGHT Office Complex / PEOPLE | ArchDaily">
            <a:extLst>
              <a:ext uri="{FF2B5EF4-FFF2-40B4-BE49-F238E27FC236}">
                <a16:creationId xmlns:a16="http://schemas.microsoft.com/office/drawing/2014/main" id="{E5BDA8BA-CE84-7F69-486C-5D64C8FE7F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83" t="6666" r="9454" b="22513"/>
          <a:stretch/>
        </p:blipFill>
        <p:spPr bwMode="auto">
          <a:xfrm>
            <a:off x="5618465" y="3026781"/>
            <a:ext cx="5718770" cy="2952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38E71F9-AC99-ED84-EF32-D723609F0B34}"/>
              </a:ext>
            </a:extLst>
          </p:cNvPr>
          <p:cNvPicPr>
            <a:picLocks noChangeAspect="1"/>
          </p:cNvPicPr>
          <p:nvPr/>
        </p:nvPicPr>
        <p:blipFill rotWithShape="1">
          <a:blip r:embed="rId3"/>
          <a:srcRect l="2125" t="1249" r="2125" b="3425"/>
          <a:stretch/>
        </p:blipFill>
        <p:spPr>
          <a:xfrm>
            <a:off x="1020417" y="1355200"/>
            <a:ext cx="4376663" cy="2178643"/>
          </a:xfrm>
          <a:prstGeom prst="rect">
            <a:avLst/>
          </a:prstGeom>
          <a:ln>
            <a:solidFill>
              <a:schemeClr val="accent1"/>
            </a:solidFill>
          </a:ln>
        </p:spPr>
      </p:pic>
    </p:spTree>
    <p:extLst>
      <p:ext uri="{BB962C8B-B14F-4D97-AF65-F5344CB8AC3E}">
        <p14:creationId xmlns:p14="http://schemas.microsoft.com/office/powerpoint/2010/main" val="309371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21310"/>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للمكعب</a:t>
            </a:r>
            <a:r>
              <a:rPr lang="en-US"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11</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020418" y="971152"/>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7"/>
            </a:pPr>
            <a:r>
              <a:rPr lang="ar-IQ" sz="2000" b="1" u="sng" dirty="0">
                <a:solidFill>
                  <a:schemeClr val="accent1">
                    <a:lumMod val="50000"/>
                  </a:schemeClr>
                </a:solidFill>
                <a:latin typeface="Arial" panose="020B0604020202020204" pitchFamily="34" charset="0"/>
                <a:cs typeface="Arial" panose="020B0604020202020204" pitchFamily="34" charset="0"/>
              </a:rPr>
              <a:t>الالتفاف:</a:t>
            </a:r>
            <a:r>
              <a:rPr lang="ar-IQ" sz="2000" dirty="0">
                <a:latin typeface="Arial" panose="020B0604020202020204" pitchFamily="34" charset="0"/>
                <a:cs typeface="Arial" panose="020B0604020202020204" pitchFamily="34" charset="0"/>
              </a:rPr>
              <a:t> هي عملية تدوير احد قواعد المكعب او تدوير اكثر من قاعدة بزاوية مختلفة.</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CE5F920-1115-A370-C48C-DFD76FD0D48A}"/>
              </a:ext>
            </a:extLst>
          </p:cNvPr>
          <p:cNvPicPr>
            <a:picLocks noChangeAspect="1"/>
          </p:cNvPicPr>
          <p:nvPr/>
        </p:nvPicPr>
        <p:blipFill rotWithShape="1">
          <a:blip r:embed="rId2"/>
          <a:srcRect l="5120" t="5642" b="2802"/>
          <a:stretch/>
        </p:blipFill>
        <p:spPr>
          <a:xfrm>
            <a:off x="1020417" y="1653873"/>
            <a:ext cx="2457994" cy="4834393"/>
          </a:xfrm>
          <a:prstGeom prst="rect">
            <a:avLst/>
          </a:prstGeom>
          <a:ln>
            <a:solidFill>
              <a:schemeClr val="accent1"/>
            </a:solidFill>
          </a:ln>
        </p:spPr>
      </p:pic>
      <p:pic>
        <p:nvPicPr>
          <p:cNvPr id="9220" name="Picture 4" descr="Gallery of Shanghai Tower Wins 2015 Emporis Skyscraper Award - 15">
            <a:extLst>
              <a:ext uri="{FF2B5EF4-FFF2-40B4-BE49-F238E27FC236}">
                <a16:creationId xmlns:a16="http://schemas.microsoft.com/office/drawing/2014/main" id="{354CED38-935D-C93A-EA52-F4E643E776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58"/>
          <a:stretch/>
        </p:blipFill>
        <p:spPr bwMode="auto">
          <a:xfrm>
            <a:off x="4121426" y="1653873"/>
            <a:ext cx="2759624" cy="49828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222" name="Picture 6" descr="Views — Landesgalerie Niederösterreich">
            <a:extLst>
              <a:ext uri="{FF2B5EF4-FFF2-40B4-BE49-F238E27FC236}">
                <a16:creationId xmlns:a16="http://schemas.microsoft.com/office/drawing/2014/main" id="{9EC844C6-A8C2-E2BE-E9DC-F245E0A5F3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49" t="6511" r="25065" b="14042"/>
          <a:stretch/>
        </p:blipFill>
        <p:spPr bwMode="auto">
          <a:xfrm>
            <a:off x="7752522" y="1633992"/>
            <a:ext cx="3988904" cy="425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610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21310"/>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للمكعب</a:t>
            </a:r>
            <a:r>
              <a:rPr lang="en-US"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12</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020418" y="971152"/>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8"/>
            </a:pPr>
            <a:r>
              <a:rPr lang="ar-IQ" sz="2000" b="1" u="sng" dirty="0">
                <a:solidFill>
                  <a:schemeClr val="accent1">
                    <a:lumMod val="50000"/>
                  </a:schemeClr>
                </a:solidFill>
                <a:latin typeface="Arial" panose="020B0604020202020204" pitchFamily="34" charset="0"/>
                <a:cs typeface="Arial" panose="020B0604020202020204" pitchFamily="34" charset="0"/>
              </a:rPr>
              <a:t>الاقتطاع الخطي:</a:t>
            </a:r>
            <a:r>
              <a:rPr lang="ar-IQ" sz="2000" dirty="0">
                <a:latin typeface="Arial" panose="020B0604020202020204" pitchFamily="34" charset="0"/>
                <a:cs typeface="Arial" panose="020B0604020202020204" pitchFamily="34" charset="0"/>
              </a:rPr>
              <a:t> هي عملية اقتطاع او تجزيء المكعب من خلال رسم شبكة عليه وانشاء تفريغ بالكتلة على مسار خطوط الشبكة.</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5907938-CBFB-6A99-3157-BB3369679941}"/>
              </a:ext>
            </a:extLst>
          </p:cNvPr>
          <p:cNvPicPr>
            <a:picLocks noChangeAspect="1"/>
          </p:cNvPicPr>
          <p:nvPr/>
        </p:nvPicPr>
        <p:blipFill rotWithShape="1">
          <a:blip r:embed="rId2"/>
          <a:srcRect l="2125" t="7156" b="7430"/>
          <a:stretch/>
        </p:blipFill>
        <p:spPr>
          <a:xfrm>
            <a:off x="3538662" y="1370092"/>
            <a:ext cx="4689248" cy="2113273"/>
          </a:xfrm>
          <a:prstGeom prst="rect">
            <a:avLst/>
          </a:prstGeom>
        </p:spPr>
      </p:pic>
      <p:pic>
        <p:nvPicPr>
          <p:cNvPr id="10242" name="Picture 2" descr="Souq EL Dahab New Capital | The First Mall For Jewelry In Egypt">
            <a:extLst>
              <a:ext uri="{FF2B5EF4-FFF2-40B4-BE49-F238E27FC236}">
                <a16:creationId xmlns:a16="http://schemas.microsoft.com/office/drawing/2014/main" id="{039EEC73-819E-E57E-EBAE-7A14A8C583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68"/>
          <a:stretch/>
        </p:blipFill>
        <p:spPr bwMode="auto">
          <a:xfrm>
            <a:off x="6874433" y="3510829"/>
            <a:ext cx="4564711" cy="314408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ome - سوق الذهب العاصمة الادارية Souq Al-Dahab">
            <a:extLst>
              <a:ext uri="{FF2B5EF4-FFF2-40B4-BE49-F238E27FC236}">
                <a16:creationId xmlns:a16="http://schemas.microsoft.com/office/drawing/2014/main" id="{8025BF16-F7F0-0D9B-4B7E-D2A15AD6A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372" y="3534030"/>
            <a:ext cx="3120887" cy="312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80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21310"/>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للمكعب</a:t>
            </a:r>
            <a:r>
              <a:rPr lang="en-US"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13</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020418" y="971152"/>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9"/>
            </a:pPr>
            <a:r>
              <a:rPr lang="ar-IQ" sz="2000" b="1" u="sng" dirty="0">
                <a:solidFill>
                  <a:schemeClr val="accent1">
                    <a:lumMod val="50000"/>
                  </a:schemeClr>
                </a:solidFill>
                <a:latin typeface="Arial" panose="020B0604020202020204" pitchFamily="34" charset="0"/>
                <a:cs typeface="Arial" panose="020B0604020202020204" pitchFamily="34" charset="0"/>
              </a:rPr>
              <a:t>الانفصال:</a:t>
            </a:r>
            <a:r>
              <a:rPr lang="ar-IQ" sz="2000" dirty="0">
                <a:latin typeface="Arial" panose="020B0604020202020204" pitchFamily="34" charset="0"/>
                <a:cs typeface="Arial" panose="020B0604020202020204" pitchFamily="34" charset="0"/>
              </a:rPr>
              <a:t> هي عملية قسم المكعب الى جزئين منفصلين من خلال انشاء فراغ او تجويف يقطع الكتلة الى جزأين.</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6DA73D8-16E3-FC2E-B894-8CBAD1AD9E33}"/>
              </a:ext>
            </a:extLst>
          </p:cNvPr>
          <p:cNvPicPr>
            <a:picLocks noChangeAspect="1"/>
          </p:cNvPicPr>
          <p:nvPr/>
        </p:nvPicPr>
        <p:blipFill rotWithShape="1">
          <a:blip r:embed="rId2"/>
          <a:srcRect t="3147" b="2136"/>
          <a:stretch/>
        </p:blipFill>
        <p:spPr>
          <a:xfrm>
            <a:off x="162838" y="1590259"/>
            <a:ext cx="2335860" cy="4916557"/>
          </a:xfrm>
          <a:prstGeom prst="rect">
            <a:avLst/>
          </a:prstGeom>
        </p:spPr>
      </p:pic>
      <p:pic>
        <p:nvPicPr>
          <p:cNvPr id="11266" name="Picture 2" descr="Sunwell Muse Kitasando | Takato Tamagami | Archello">
            <a:extLst>
              <a:ext uri="{FF2B5EF4-FFF2-40B4-BE49-F238E27FC236}">
                <a16:creationId xmlns:a16="http://schemas.microsoft.com/office/drawing/2014/main" id="{1A604E85-3D08-3FF9-6120-67C43127D5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44" t="15051" r="13808" b="11722"/>
          <a:stretch/>
        </p:blipFill>
        <p:spPr bwMode="auto">
          <a:xfrm>
            <a:off x="7377649" y="1792688"/>
            <a:ext cx="4306957" cy="335280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wo Moon / Moon Hoon | ArchDaily">
            <a:extLst>
              <a:ext uri="{FF2B5EF4-FFF2-40B4-BE49-F238E27FC236}">
                <a16:creationId xmlns:a16="http://schemas.microsoft.com/office/drawing/2014/main" id="{ECFCEDB3-0138-BFE7-16F0-CB87A06546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95" t="6666" r="8857" b="9179"/>
          <a:stretch/>
        </p:blipFill>
        <p:spPr bwMode="auto">
          <a:xfrm>
            <a:off x="2640100" y="3047998"/>
            <a:ext cx="4596147"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824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21310"/>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للمكعب</a:t>
            </a:r>
            <a:r>
              <a:rPr lang="en-US"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14</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020418" y="971152"/>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10"/>
            </a:pPr>
            <a:r>
              <a:rPr lang="ar-IQ" sz="2000" b="1" u="sng" dirty="0">
                <a:solidFill>
                  <a:schemeClr val="accent1">
                    <a:lumMod val="50000"/>
                  </a:schemeClr>
                </a:solidFill>
                <a:latin typeface="Arial" panose="020B0604020202020204" pitchFamily="34" charset="0"/>
                <a:cs typeface="Arial" panose="020B0604020202020204" pitchFamily="34" charset="0"/>
              </a:rPr>
              <a:t>السطوح المتحركة:</a:t>
            </a:r>
            <a:r>
              <a:rPr lang="ar-IQ" sz="2000" dirty="0">
                <a:latin typeface="Arial" panose="020B0604020202020204" pitchFamily="34" charset="0"/>
                <a:cs typeface="Arial" panose="020B0604020202020204" pitchFamily="34" charset="0"/>
              </a:rPr>
              <a:t> هي عملية تحريك او اقتطاع السطح الخارجي للمكعب فقط بحيث تظهر </a:t>
            </a:r>
            <a:r>
              <a:rPr lang="ar-IQ" sz="2000" dirty="0" err="1">
                <a:latin typeface="Arial" panose="020B0604020202020204" pitchFamily="34" charset="0"/>
                <a:cs typeface="Arial" panose="020B0604020202020204" pitchFamily="34" charset="0"/>
              </a:rPr>
              <a:t>كانما</a:t>
            </a:r>
            <a:r>
              <a:rPr lang="ar-IQ" sz="2000" dirty="0">
                <a:latin typeface="Arial" panose="020B0604020202020204" pitchFamily="34" charset="0"/>
                <a:cs typeface="Arial" panose="020B0604020202020204" pitchFamily="34" charset="0"/>
              </a:rPr>
              <a:t> سطح المكعب متحرك منه.</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4C97DB-09A2-4CBF-71B3-8FFB34541848}"/>
              </a:ext>
            </a:extLst>
          </p:cNvPr>
          <p:cNvPicPr>
            <a:picLocks noChangeAspect="1"/>
          </p:cNvPicPr>
          <p:nvPr/>
        </p:nvPicPr>
        <p:blipFill rotWithShape="1">
          <a:blip r:embed="rId2"/>
          <a:srcRect l="2125" t="4469" r="4129" b="6773"/>
          <a:stretch/>
        </p:blipFill>
        <p:spPr>
          <a:xfrm>
            <a:off x="6924262" y="2450412"/>
            <a:ext cx="4253947" cy="1957176"/>
          </a:xfrm>
          <a:prstGeom prst="rect">
            <a:avLst/>
          </a:prstGeom>
        </p:spPr>
      </p:pic>
      <p:pic>
        <p:nvPicPr>
          <p:cNvPr id="12290" name="Picture 2" descr="SUBTILITAS | Interior architecture design, Glass building, Architecture">
            <a:extLst>
              <a:ext uri="{FF2B5EF4-FFF2-40B4-BE49-F238E27FC236}">
                <a16:creationId xmlns:a16="http://schemas.microsoft.com/office/drawing/2014/main" id="{ABC6047C-ED45-8BCA-77B5-FCFA7E32C9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3" t="10226" r="8695" b="15283"/>
          <a:stretch/>
        </p:blipFill>
        <p:spPr bwMode="auto">
          <a:xfrm>
            <a:off x="1444488" y="1849010"/>
            <a:ext cx="4008783" cy="364692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285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21310"/>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للمكعب</a:t>
            </a:r>
            <a:r>
              <a:rPr lang="en-US"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15</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020418" y="971152"/>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11"/>
            </a:pPr>
            <a:r>
              <a:rPr lang="ar-IQ" sz="2000" b="1" u="sng" dirty="0">
                <a:solidFill>
                  <a:schemeClr val="accent1">
                    <a:lumMod val="50000"/>
                  </a:schemeClr>
                </a:solidFill>
                <a:latin typeface="Arial" panose="020B0604020202020204" pitchFamily="34" charset="0"/>
                <a:cs typeface="Arial" panose="020B0604020202020204" pitchFamily="34" charset="0"/>
              </a:rPr>
              <a:t>التجويف:</a:t>
            </a:r>
            <a:r>
              <a:rPr lang="ar-IQ" sz="2000" dirty="0">
                <a:latin typeface="Arial" panose="020B0604020202020204" pitchFamily="34" charset="0"/>
                <a:cs typeface="Arial" panose="020B0604020202020204" pitchFamily="34" charset="0"/>
              </a:rPr>
              <a:t> هي عملية حذف المكعب دون اطاره او محيطه.</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8EE596C-85D5-3AE9-58CB-74F96404C1EC}"/>
              </a:ext>
            </a:extLst>
          </p:cNvPr>
          <p:cNvPicPr>
            <a:picLocks noChangeAspect="1"/>
          </p:cNvPicPr>
          <p:nvPr/>
        </p:nvPicPr>
        <p:blipFill>
          <a:blip r:embed="rId2"/>
          <a:stretch>
            <a:fillRect/>
          </a:stretch>
        </p:blipFill>
        <p:spPr>
          <a:xfrm>
            <a:off x="395902" y="1737923"/>
            <a:ext cx="1920892" cy="4313583"/>
          </a:xfrm>
          <a:prstGeom prst="rect">
            <a:avLst/>
          </a:prstGeom>
        </p:spPr>
      </p:pic>
      <p:pic>
        <p:nvPicPr>
          <p:cNvPr id="13314" name="Picture 2" descr="Worlds largest picture frame building in Dubai built to frame burj khalifa  | Dubai frame, Dubai travel, Visit dubai">
            <a:extLst>
              <a:ext uri="{FF2B5EF4-FFF2-40B4-BE49-F238E27FC236}">
                <a16:creationId xmlns:a16="http://schemas.microsoft.com/office/drawing/2014/main" id="{8AA56FC8-E4D1-33BC-033E-8CFDF912C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979" y="1739248"/>
            <a:ext cx="3627021" cy="445008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25 kvadratmeter - Griab | Minimalistiskt hus, Arkitektur, Drömhus exteriör">
            <a:extLst>
              <a:ext uri="{FF2B5EF4-FFF2-40B4-BE49-F238E27FC236}">
                <a16:creationId xmlns:a16="http://schemas.microsoft.com/office/drawing/2014/main" id="{512D82A7-25C4-348D-B537-333063AAA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370" y="2249788"/>
            <a:ext cx="533638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114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08058"/>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للمكعب</a:t>
            </a:r>
            <a:r>
              <a:rPr lang="en-US"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16</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020418" y="971152"/>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12"/>
            </a:pPr>
            <a:r>
              <a:rPr lang="ar-IQ" sz="2000" b="1" u="sng" dirty="0">
                <a:solidFill>
                  <a:schemeClr val="accent1">
                    <a:lumMod val="50000"/>
                  </a:schemeClr>
                </a:solidFill>
                <a:latin typeface="Arial" panose="020B0604020202020204" pitchFamily="34" charset="0"/>
                <a:cs typeface="Arial" panose="020B0604020202020204" pitchFamily="34" charset="0"/>
              </a:rPr>
              <a:t>الطي:</a:t>
            </a:r>
            <a:r>
              <a:rPr lang="ar-IQ" sz="2000" dirty="0">
                <a:latin typeface="Arial" panose="020B0604020202020204" pitchFamily="34" charset="0"/>
                <a:cs typeface="Arial" panose="020B0604020202020204" pitchFamily="34" charset="0"/>
              </a:rPr>
              <a:t> هي عملية طي السطح بشكل يجعله كانه مكعب او تقريبا مكعب  او ان يكون مكعب مجوفا متحرك السطح.</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534CDF5-22A0-C56E-5248-6DD86A799010}"/>
              </a:ext>
            </a:extLst>
          </p:cNvPr>
          <p:cNvPicPr>
            <a:picLocks noChangeAspect="1"/>
          </p:cNvPicPr>
          <p:nvPr/>
        </p:nvPicPr>
        <p:blipFill>
          <a:blip r:embed="rId2"/>
          <a:stretch>
            <a:fillRect/>
          </a:stretch>
        </p:blipFill>
        <p:spPr>
          <a:xfrm>
            <a:off x="2425147" y="1590923"/>
            <a:ext cx="2322961" cy="4955651"/>
          </a:xfrm>
          <a:prstGeom prst="rect">
            <a:avLst/>
          </a:prstGeom>
        </p:spPr>
      </p:pic>
      <p:pic>
        <p:nvPicPr>
          <p:cNvPr id="14340" name="Picture 4" descr="Modern Luxury Residential Project in Brazil">
            <a:extLst>
              <a:ext uri="{FF2B5EF4-FFF2-40B4-BE49-F238E27FC236}">
                <a16:creationId xmlns:a16="http://schemas.microsoft.com/office/drawing/2014/main" id="{D17937C4-E3B1-F26E-BF25-2CEC83D2A8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69942" y="1849010"/>
            <a:ext cx="3945175" cy="443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282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08058"/>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للكرة:</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17</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298713" y="1011353"/>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a:pPr>
            <a:r>
              <a:rPr lang="ar-IQ" sz="2000" b="1" u="sng" dirty="0">
                <a:solidFill>
                  <a:schemeClr val="accent1">
                    <a:lumMod val="50000"/>
                  </a:schemeClr>
                </a:solidFill>
                <a:latin typeface="Arial" panose="020B0604020202020204" pitchFamily="34" charset="0"/>
                <a:cs typeface="Arial" panose="020B0604020202020204" pitchFamily="34" charset="0"/>
              </a:rPr>
              <a:t>السطوح المتحركة:</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40FDB48-C50C-ACD8-B3FE-CEC27FE4AF06}"/>
              </a:ext>
            </a:extLst>
          </p:cNvPr>
          <p:cNvPicPr>
            <a:picLocks noChangeAspect="1"/>
          </p:cNvPicPr>
          <p:nvPr/>
        </p:nvPicPr>
        <p:blipFill rotWithShape="1">
          <a:blip r:embed="rId2"/>
          <a:srcRect l="2982" t="4543" r="28743" b="2040"/>
          <a:stretch/>
        </p:blipFill>
        <p:spPr>
          <a:xfrm rot="16200000">
            <a:off x="1692958" y="-188765"/>
            <a:ext cx="1690252" cy="3936481"/>
          </a:xfrm>
          <a:prstGeom prst="rect">
            <a:avLst/>
          </a:prstGeom>
        </p:spPr>
      </p:pic>
      <p:pic>
        <p:nvPicPr>
          <p:cNvPr id="7" name="Picture 6">
            <a:extLst>
              <a:ext uri="{FF2B5EF4-FFF2-40B4-BE49-F238E27FC236}">
                <a16:creationId xmlns:a16="http://schemas.microsoft.com/office/drawing/2014/main" id="{22252A26-8E8F-C4F7-878F-20CE39F46E59}"/>
              </a:ext>
            </a:extLst>
          </p:cNvPr>
          <p:cNvPicPr>
            <a:picLocks noChangeAspect="1"/>
          </p:cNvPicPr>
          <p:nvPr/>
        </p:nvPicPr>
        <p:blipFill rotWithShape="1">
          <a:blip r:embed="rId3"/>
          <a:srcRect l="7342" r="11188" b="4060"/>
          <a:stretch/>
        </p:blipFill>
        <p:spPr>
          <a:xfrm rot="16200000">
            <a:off x="6389646" y="-885804"/>
            <a:ext cx="1188508" cy="4982821"/>
          </a:xfrm>
          <a:prstGeom prst="rect">
            <a:avLst/>
          </a:prstGeom>
        </p:spPr>
      </p:pic>
      <p:pic>
        <p:nvPicPr>
          <p:cNvPr id="15362" name="Picture 2" descr="Shigeru Ban Architects, Jean De Gastines Architectes · La Seine Musicale ·  Divisare">
            <a:extLst>
              <a:ext uri="{FF2B5EF4-FFF2-40B4-BE49-F238E27FC236}">
                <a16:creationId xmlns:a16="http://schemas.microsoft.com/office/drawing/2014/main" id="{C269B60A-87A8-8555-EEC2-27F1B8EC3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716" y="2220543"/>
            <a:ext cx="4475922" cy="447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278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08058"/>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للكرة:</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18</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298713" y="1011353"/>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2"/>
            </a:pPr>
            <a:r>
              <a:rPr lang="ar-IQ" sz="2000" b="1" u="sng" dirty="0">
                <a:solidFill>
                  <a:schemeClr val="accent1">
                    <a:lumMod val="50000"/>
                  </a:schemeClr>
                </a:solidFill>
                <a:latin typeface="Arial" panose="020B0604020202020204" pitchFamily="34" charset="0"/>
                <a:cs typeface="Arial" panose="020B0604020202020204" pitchFamily="34" charset="0"/>
              </a:rPr>
              <a:t>التقسيم (الافقي، العمودي، الشبكة)</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B533127-F2D1-D9AC-66D8-9FC5068AA87F}"/>
              </a:ext>
            </a:extLst>
          </p:cNvPr>
          <p:cNvPicPr>
            <a:picLocks noChangeAspect="1"/>
          </p:cNvPicPr>
          <p:nvPr/>
        </p:nvPicPr>
        <p:blipFill>
          <a:blip r:embed="rId2"/>
          <a:stretch>
            <a:fillRect/>
          </a:stretch>
        </p:blipFill>
        <p:spPr>
          <a:xfrm>
            <a:off x="1020417" y="1127971"/>
            <a:ext cx="2126643" cy="5078552"/>
          </a:xfrm>
          <a:prstGeom prst="rect">
            <a:avLst/>
          </a:prstGeom>
        </p:spPr>
      </p:pic>
      <p:pic>
        <p:nvPicPr>
          <p:cNvPr id="10" name="Picture 9">
            <a:extLst>
              <a:ext uri="{FF2B5EF4-FFF2-40B4-BE49-F238E27FC236}">
                <a16:creationId xmlns:a16="http://schemas.microsoft.com/office/drawing/2014/main" id="{72BACBFE-4F0E-D70E-B24F-6E49FA716B54}"/>
              </a:ext>
            </a:extLst>
          </p:cNvPr>
          <p:cNvPicPr>
            <a:picLocks noChangeAspect="1"/>
          </p:cNvPicPr>
          <p:nvPr/>
        </p:nvPicPr>
        <p:blipFill>
          <a:blip r:embed="rId3"/>
          <a:stretch>
            <a:fillRect/>
          </a:stretch>
        </p:blipFill>
        <p:spPr>
          <a:xfrm>
            <a:off x="3599646" y="1127972"/>
            <a:ext cx="2234098" cy="5078551"/>
          </a:xfrm>
          <a:prstGeom prst="rect">
            <a:avLst/>
          </a:prstGeom>
        </p:spPr>
      </p:pic>
      <p:pic>
        <p:nvPicPr>
          <p:cNvPr id="16386" name="Picture 2" descr="Planetarium Science Center - Wikipedia">
            <a:extLst>
              <a:ext uri="{FF2B5EF4-FFF2-40B4-BE49-F238E27FC236}">
                <a16:creationId xmlns:a16="http://schemas.microsoft.com/office/drawing/2014/main" id="{42607BD2-D00C-0CA1-88F7-C96A9B047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32881"/>
            <a:ext cx="5760279" cy="432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547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08058"/>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للكرة:</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19</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298713" y="1011353"/>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3"/>
            </a:pPr>
            <a:r>
              <a:rPr lang="ar-IQ" sz="2000" b="1" u="sng" dirty="0">
                <a:solidFill>
                  <a:schemeClr val="accent1">
                    <a:lumMod val="50000"/>
                  </a:schemeClr>
                </a:solidFill>
                <a:latin typeface="Arial" panose="020B0604020202020204" pitchFamily="34" charset="0"/>
                <a:cs typeface="Arial" panose="020B0604020202020204" pitchFamily="34" charset="0"/>
              </a:rPr>
              <a:t>القبة:</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034E0A9-D7C3-3452-A3DE-40B586747602}"/>
              </a:ext>
            </a:extLst>
          </p:cNvPr>
          <p:cNvPicPr>
            <a:picLocks noChangeAspect="1"/>
          </p:cNvPicPr>
          <p:nvPr/>
        </p:nvPicPr>
        <p:blipFill>
          <a:blip r:embed="rId2"/>
          <a:stretch>
            <a:fillRect/>
          </a:stretch>
        </p:blipFill>
        <p:spPr>
          <a:xfrm>
            <a:off x="1730338" y="1222856"/>
            <a:ext cx="2261542" cy="5078551"/>
          </a:xfrm>
          <a:prstGeom prst="rect">
            <a:avLst/>
          </a:prstGeom>
        </p:spPr>
      </p:pic>
      <p:pic>
        <p:nvPicPr>
          <p:cNvPr id="17410" name="Picture 2" descr="Dome of Visions 3.0 / Atelier Kristoffer Tejlgaard | ArchDaily">
            <a:extLst>
              <a:ext uri="{FF2B5EF4-FFF2-40B4-BE49-F238E27FC236}">
                <a16:creationId xmlns:a16="http://schemas.microsoft.com/office/drawing/2014/main" id="{C14DE30E-7B5E-9D36-D462-AAC81C812A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19" t="10667" r="7295" b="43188"/>
          <a:stretch/>
        </p:blipFill>
        <p:spPr bwMode="auto">
          <a:xfrm>
            <a:off x="5287617" y="2458118"/>
            <a:ext cx="5512904" cy="3164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044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a:xfrm>
            <a:off x="1234572" y="998065"/>
            <a:ext cx="5693664" cy="768096"/>
          </a:xfrm>
        </p:spPr>
        <p:txBody>
          <a:bodyPr/>
          <a:lstStyle/>
          <a:p>
            <a:pPr algn="ctr" rtl="1"/>
            <a:r>
              <a:rPr lang="ar-IQ" sz="4400" b="1" dirty="0">
                <a:solidFill>
                  <a:schemeClr val="accent6"/>
                </a:solidFill>
                <a:latin typeface="Arial Black" panose="020B0604020202020204" pitchFamily="34" charset="0"/>
                <a:ea typeface="Arial Regular" pitchFamily="34" charset="-122"/>
                <a:cs typeface="Arial Black" panose="020B0604020202020204" pitchFamily="34" charset="0"/>
              </a:rPr>
              <a:t>الاشكال الهندسية الاساسية</a:t>
            </a:r>
            <a:endParaRPr lang="en-US" sz="4400" b="1" dirty="0">
              <a:solidFill>
                <a:schemeClr val="accent6"/>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4D1F66E5-D2D7-172B-46BA-FEBFE092CC7F}"/>
              </a:ext>
            </a:extLst>
          </p:cNvPr>
          <p:cNvSpPr>
            <a:spLocks noGrp="1"/>
          </p:cNvSpPr>
          <p:nvPr>
            <p:ph idx="1"/>
          </p:nvPr>
        </p:nvSpPr>
        <p:spPr>
          <a:xfrm>
            <a:off x="4717772" y="1969672"/>
            <a:ext cx="1640619" cy="1687928"/>
          </a:xfrm>
        </p:spPr>
        <p:txBody>
          <a:bodyPr/>
          <a:lstStyle/>
          <a:p>
            <a:pPr marL="342900" indent="-342900" algn="r" rtl="1">
              <a:buFont typeface="Arial" panose="020B0604020202020204" pitchFamily="34" charset="0"/>
              <a:buChar char="•"/>
            </a:pPr>
            <a:r>
              <a:rPr lang="ar-IQ" sz="2800" dirty="0">
                <a:cs typeface="+mj-cs"/>
              </a:rPr>
              <a:t>المربع</a:t>
            </a:r>
            <a:r>
              <a:rPr lang="en-US" sz="2800" dirty="0">
                <a:cs typeface="+mj-cs"/>
              </a:rPr>
              <a:t>​</a:t>
            </a:r>
          </a:p>
          <a:p>
            <a:pPr marL="342900" indent="-342900" algn="r" rtl="1">
              <a:buFont typeface="Arial" panose="020B0604020202020204" pitchFamily="34" charset="0"/>
              <a:buChar char="•"/>
            </a:pPr>
            <a:r>
              <a:rPr lang="ar-IQ" sz="2800" dirty="0">
                <a:cs typeface="+mj-cs"/>
              </a:rPr>
              <a:t>المثلث</a:t>
            </a:r>
            <a:endParaRPr lang="en-US" sz="2800" dirty="0">
              <a:cs typeface="+mj-cs"/>
            </a:endParaRPr>
          </a:p>
          <a:p>
            <a:pPr marL="342900" indent="-342900" algn="r" rtl="1">
              <a:buFont typeface="Arial" panose="020B0604020202020204" pitchFamily="34" charset="0"/>
              <a:buChar char="•"/>
            </a:pPr>
            <a:r>
              <a:rPr lang="en-US" sz="2800" dirty="0">
                <a:cs typeface="+mj-cs"/>
              </a:rPr>
              <a:t>​</a:t>
            </a:r>
            <a:r>
              <a:rPr lang="ar-IQ" sz="2800" dirty="0">
                <a:cs typeface="+mj-cs"/>
              </a:rPr>
              <a:t>الدائرة</a:t>
            </a:r>
            <a:endParaRPr lang="en-US" sz="2800" dirty="0">
              <a:cs typeface="+mj-cs"/>
            </a:endParaRPr>
          </a:p>
          <a:p>
            <a:endParaRPr lang="en-US" sz="2800" dirty="0">
              <a:cs typeface="+mj-cs"/>
            </a:endParaRPr>
          </a:p>
        </p:txBody>
      </p:sp>
      <p:sp>
        <p:nvSpPr>
          <p:cNvPr id="4" name="Content Placeholder 2">
            <a:extLst>
              <a:ext uri="{FF2B5EF4-FFF2-40B4-BE49-F238E27FC236}">
                <a16:creationId xmlns:a16="http://schemas.microsoft.com/office/drawing/2014/main" id="{8D6F27DB-0A0B-7127-93AF-DE0949DB15F0}"/>
              </a:ext>
            </a:extLst>
          </p:cNvPr>
          <p:cNvSpPr txBox="1">
            <a:spLocks/>
          </p:cNvSpPr>
          <p:nvPr/>
        </p:nvSpPr>
        <p:spPr>
          <a:xfrm>
            <a:off x="1486363" y="1969672"/>
            <a:ext cx="1959202" cy="3264937"/>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0"/>
              </a:spcBef>
              <a:buFont typeface="Arial" panose="020B0604020202020204" pitchFamily="34" charset="0"/>
              <a:buNone/>
              <a:defRPr sz="2400" kern="1200">
                <a:solidFill>
                  <a:schemeClr val="accent6"/>
                </a:solidFill>
                <a:latin typeface="+mn-lt"/>
                <a:ea typeface="+mn-ea"/>
                <a:cs typeface="+mn-cs"/>
              </a:defRPr>
            </a:lvl1pPr>
            <a:lvl2pPr marL="347472" indent="-347472" algn="l" defTabSz="914400" rtl="0" eaLnBrk="1" latinLnBrk="0" hangingPunct="1">
              <a:lnSpc>
                <a:spcPct val="150000"/>
              </a:lnSpc>
              <a:spcBef>
                <a:spcPts val="0"/>
              </a:spcBef>
              <a:buFont typeface="Arial" panose="020B0604020202020204" pitchFamily="34" charset="0"/>
              <a:buChar char="•"/>
              <a:defRPr sz="2000" kern="1200">
                <a:solidFill>
                  <a:schemeClr val="accent6"/>
                </a:solidFill>
                <a:latin typeface="+mn-lt"/>
                <a:ea typeface="+mn-ea"/>
                <a:cs typeface="+mn-cs"/>
              </a:defRPr>
            </a:lvl2pPr>
            <a:lvl3pPr marL="685800" indent="-347472" algn="l" defTabSz="914400" rtl="0" eaLnBrk="1" latinLnBrk="0" hangingPunct="1">
              <a:lnSpc>
                <a:spcPct val="150000"/>
              </a:lnSpc>
              <a:spcBef>
                <a:spcPts val="0"/>
              </a:spcBef>
              <a:buFont typeface="Arial" panose="020B0604020202020204" pitchFamily="34" charset="0"/>
              <a:buChar char="•"/>
              <a:defRPr sz="18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rtl="1">
              <a:buFont typeface="Arial" panose="020B0604020202020204" pitchFamily="34" charset="0"/>
              <a:buChar char="•"/>
            </a:pPr>
            <a:r>
              <a:rPr lang="ar-IQ" sz="2800" dirty="0">
                <a:latin typeface="+mj-lt"/>
              </a:rPr>
              <a:t>المكعبات</a:t>
            </a:r>
            <a:r>
              <a:rPr lang="en-US" sz="2800" dirty="0">
                <a:latin typeface="+mj-lt"/>
              </a:rPr>
              <a:t>​</a:t>
            </a:r>
          </a:p>
          <a:p>
            <a:pPr marL="342900" indent="-342900" algn="r" rtl="1">
              <a:buFont typeface="Arial" panose="020B0604020202020204" pitchFamily="34" charset="0"/>
              <a:buChar char="•"/>
            </a:pPr>
            <a:r>
              <a:rPr lang="ar-IQ" sz="2800" dirty="0">
                <a:latin typeface="+mj-lt"/>
              </a:rPr>
              <a:t>الاهرام المخاريط</a:t>
            </a:r>
          </a:p>
          <a:p>
            <a:pPr marL="342900" indent="-342900" algn="r" rtl="1">
              <a:buFont typeface="Arial" panose="020B0604020202020204" pitchFamily="34" charset="0"/>
              <a:buChar char="•"/>
            </a:pPr>
            <a:r>
              <a:rPr lang="ar-IQ" sz="2800" dirty="0">
                <a:latin typeface="+mj-lt"/>
              </a:rPr>
              <a:t>الكرات </a:t>
            </a:r>
          </a:p>
          <a:p>
            <a:pPr marL="342900" indent="-342900" algn="r" rtl="1">
              <a:buFont typeface="Arial" panose="020B0604020202020204" pitchFamily="34" charset="0"/>
              <a:buChar char="•"/>
            </a:pPr>
            <a:r>
              <a:rPr lang="ar-IQ" sz="2800" dirty="0">
                <a:latin typeface="+mj-lt"/>
              </a:rPr>
              <a:t>الأسطوانات</a:t>
            </a:r>
          </a:p>
          <a:p>
            <a:pPr marL="342900" indent="-342900" algn="r" rtl="1">
              <a:buFont typeface="Arial" panose="020B0604020202020204" pitchFamily="34" charset="0"/>
              <a:buChar char="•"/>
            </a:pPr>
            <a:endParaRPr lang="en-US" sz="2800" dirty="0">
              <a:latin typeface="+mj-lt"/>
            </a:endParaRPr>
          </a:p>
          <a:p>
            <a:pPr marL="342900" indent="-342900" algn="r" rtl="1">
              <a:buFont typeface="Arial" panose="020B0604020202020204" pitchFamily="34" charset="0"/>
              <a:buChar char="•"/>
            </a:pPr>
            <a:endParaRPr lang="en-US" sz="2800" dirty="0">
              <a:latin typeface="+mj-lt"/>
            </a:endParaRPr>
          </a:p>
        </p:txBody>
      </p:sp>
    </p:spTree>
    <p:extLst>
      <p:ext uri="{BB962C8B-B14F-4D97-AF65-F5344CB8AC3E}">
        <p14:creationId xmlns:p14="http://schemas.microsoft.com/office/powerpoint/2010/main" val="3855531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08058"/>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a:t>
            </a:r>
            <a:r>
              <a:rPr lang="ar-IQ" sz="2800" u="sng" dirty="0" err="1">
                <a:latin typeface="Arial Black" panose="020B0604020202020204" pitchFamily="34" charset="0"/>
                <a:cs typeface="Arial Black" panose="020B0604020202020204" pitchFamily="34" charset="0"/>
              </a:rPr>
              <a:t>للاسطوانة</a:t>
            </a:r>
            <a:r>
              <a:rPr lang="ar-IQ"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20</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298713" y="1011353"/>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IQ" sz="2000" b="1" u="sng" dirty="0">
                <a:solidFill>
                  <a:schemeClr val="accent1">
                    <a:lumMod val="50000"/>
                  </a:schemeClr>
                </a:solidFill>
                <a:latin typeface="Arial" panose="020B0604020202020204" pitchFamily="34" charset="0"/>
                <a:cs typeface="Arial" panose="020B0604020202020204" pitchFamily="34" charset="0"/>
              </a:rPr>
              <a:t>التجزيء، التقسيم الافقي والعمودي:</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9DAE979-92EA-9133-3381-FEF4FE1075EF}"/>
              </a:ext>
            </a:extLst>
          </p:cNvPr>
          <p:cNvPicPr>
            <a:picLocks noChangeAspect="1"/>
          </p:cNvPicPr>
          <p:nvPr/>
        </p:nvPicPr>
        <p:blipFill>
          <a:blip r:embed="rId2"/>
          <a:stretch>
            <a:fillRect/>
          </a:stretch>
        </p:blipFill>
        <p:spPr>
          <a:xfrm>
            <a:off x="1391479" y="1294525"/>
            <a:ext cx="1593243" cy="4552122"/>
          </a:xfrm>
          <a:prstGeom prst="rect">
            <a:avLst/>
          </a:prstGeom>
        </p:spPr>
      </p:pic>
      <p:pic>
        <p:nvPicPr>
          <p:cNvPr id="7" name="Picture 6">
            <a:extLst>
              <a:ext uri="{FF2B5EF4-FFF2-40B4-BE49-F238E27FC236}">
                <a16:creationId xmlns:a16="http://schemas.microsoft.com/office/drawing/2014/main" id="{5064B870-18E2-A38B-7278-654DECF41082}"/>
              </a:ext>
            </a:extLst>
          </p:cNvPr>
          <p:cNvPicPr>
            <a:picLocks noChangeAspect="1"/>
          </p:cNvPicPr>
          <p:nvPr/>
        </p:nvPicPr>
        <p:blipFill>
          <a:blip r:embed="rId3"/>
          <a:stretch>
            <a:fillRect/>
          </a:stretch>
        </p:blipFill>
        <p:spPr>
          <a:xfrm>
            <a:off x="3491805" y="2397409"/>
            <a:ext cx="4300581" cy="2681143"/>
          </a:xfrm>
          <a:prstGeom prst="rect">
            <a:avLst/>
          </a:prstGeom>
        </p:spPr>
      </p:pic>
      <p:pic>
        <p:nvPicPr>
          <p:cNvPr id="11" name="Picture 10">
            <a:extLst>
              <a:ext uri="{FF2B5EF4-FFF2-40B4-BE49-F238E27FC236}">
                <a16:creationId xmlns:a16="http://schemas.microsoft.com/office/drawing/2014/main" id="{0FEFFDC7-B1E1-09FD-C3A8-D3F526B595C2}"/>
              </a:ext>
            </a:extLst>
          </p:cNvPr>
          <p:cNvPicPr>
            <a:picLocks noChangeAspect="1"/>
          </p:cNvPicPr>
          <p:nvPr/>
        </p:nvPicPr>
        <p:blipFill>
          <a:blip r:embed="rId4"/>
          <a:stretch>
            <a:fillRect/>
          </a:stretch>
        </p:blipFill>
        <p:spPr>
          <a:xfrm>
            <a:off x="8299470" y="1942664"/>
            <a:ext cx="3444064" cy="4386470"/>
          </a:xfrm>
          <a:prstGeom prst="rect">
            <a:avLst/>
          </a:prstGeom>
        </p:spPr>
      </p:pic>
    </p:spTree>
    <p:extLst>
      <p:ext uri="{BB962C8B-B14F-4D97-AF65-F5344CB8AC3E}">
        <p14:creationId xmlns:p14="http://schemas.microsoft.com/office/powerpoint/2010/main" val="4101228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08058"/>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الهرم:</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21</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1298713" y="1011353"/>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IQ" sz="2000" b="1" u="sng" dirty="0">
                <a:solidFill>
                  <a:schemeClr val="accent1">
                    <a:lumMod val="50000"/>
                  </a:schemeClr>
                </a:solidFill>
                <a:latin typeface="Arial" panose="020B0604020202020204" pitchFamily="34" charset="0"/>
                <a:cs typeface="Arial" panose="020B0604020202020204" pitchFamily="34" charset="0"/>
              </a:rPr>
              <a:t>التقسيم الشبكي، الخطوط المتجهة للمركز:</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AA57B78-DA06-884D-1CF2-3D8DD807280C}"/>
              </a:ext>
            </a:extLst>
          </p:cNvPr>
          <p:cNvPicPr>
            <a:picLocks noChangeAspect="1"/>
          </p:cNvPicPr>
          <p:nvPr/>
        </p:nvPicPr>
        <p:blipFill>
          <a:blip r:embed="rId2"/>
          <a:stretch>
            <a:fillRect/>
          </a:stretch>
        </p:blipFill>
        <p:spPr>
          <a:xfrm>
            <a:off x="6582813" y="1444072"/>
            <a:ext cx="4982816" cy="2359052"/>
          </a:xfrm>
          <a:prstGeom prst="rect">
            <a:avLst/>
          </a:prstGeom>
          <a:ln>
            <a:solidFill>
              <a:schemeClr val="accent1"/>
            </a:solidFill>
          </a:ln>
        </p:spPr>
      </p:pic>
      <p:pic>
        <p:nvPicPr>
          <p:cNvPr id="18434" name="Picture 2" descr="متحف اللوفر يتيح الاطلاع على كل أعماله مجانا على الانترنت - جريدة الغد">
            <a:extLst>
              <a:ext uri="{FF2B5EF4-FFF2-40B4-BE49-F238E27FC236}">
                <a16:creationId xmlns:a16="http://schemas.microsoft.com/office/drawing/2014/main" id="{E53763C2-D7FE-5160-7D16-858D598DF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286" y="3893076"/>
            <a:ext cx="5095871" cy="27568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0B54320-7D74-E6E0-369F-2D549037F89F}"/>
              </a:ext>
            </a:extLst>
          </p:cNvPr>
          <p:cNvPicPr>
            <a:picLocks noChangeAspect="1"/>
          </p:cNvPicPr>
          <p:nvPr/>
        </p:nvPicPr>
        <p:blipFill>
          <a:blip r:embed="rId4"/>
          <a:stretch>
            <a:fillRect/>
          </a:stretch>
        </p:blipFill>
        <p:spPr>
          <a:xfrm>
            <a:off x="1298714" y="1127971"/>
            <a:ext cx="4081670" cy="5534468"/>
          </a:xfrm>
          <a:prstGeom prst="rect">
            <a:avLst/>
          </a:prstGeom>
        </p:spPr>
      </p:pic>
    </p:spTree>
    <p:extLst>
      <p:ext uri="{BB962C8B-B14F-4D97-AF65-F5344CB8AC3E}">
        <p14:creationId xmlns:p14="http://schemas.microsoft.com/office/powerpoint/2010/main" val="2046985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08058"/>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الهرم:</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22</a:t>
            </a:fld>
            <a:endParaRPr lang="en-US" dirty="0"/>
          </a:p>
        </p:txBody>
      </p:sp>
      <p:pic>
        <p:nvPicPr>
          <p:cNvPr id="5" name="Picture 4">
            <a:extLst>
              <a:ext uri="{FF2B5EF4-FFF2-40B4-BE49-F238E27FC236}">
                <a16:creationId xmlns:a16="http://schemas.microsoft.com/office/drawing/2014/main" id="{CC961AE0-15C8-560D-C020-499CF2481A30}"/>
              </a:ext>
            </a:extLst>
          </p:cNvPr>
          <p:cNvPicPr>
            <a:picLocks noChangeAspect="1"/>
          </p:cNvPicPr>
          <p:nvPr/>
        </p:nvPicPr>
        <p:blipFill>
          <a:blip r:embed="rId2"/>
          <a:stretch>
            <a:fillRect/>
          </a:stretch>
        </p:blipFill>
        <p:spPr>
          <a:xfrm>
            <a:off x="7626119" y="1747067"/>
            <a:ext cx="3711116" cy="1510540"/>
          </a:xfrm>
          <a:prstGeom prst="rect">
            <a:avLst/>
          </a:prstGeom>
          <a:ln>
            <a:solidFill>
              <a:schemeClr val="accent1"/>
            </a:solidFill>
          </a:ln>
        </p:spPr>
      </p:pic>
      <p:pic>
        <p:nvPicPr>
          <p:cNvPr id="7" name="Picture 6">
            <a:extLst>
              <a:ext uri="{FF2B5EF4-FFF2-40B4-BE49-F238E27FC236}">
                <a16:creationId xmlns:a16="http://schemas.microsoft.com/office/drawing/2014/main" id="{F25E0043-02A7-2799-B049-B6683EA3D3FF}"/>
              </a:ext>
            </a:extLst>
          </p:cNvPr>
          <p:cNvPicPr>
            <a:picLocks noChangeAspect="1"/>
          </p:cNvPicPr>
          <p:nvPr/>
        </p:nvPicPr>
        <p:blipFill>
          <a:blip r:embed="rId3"/>
          <a:stretch>
            <a:fillRect/>
          </a:stretch>
        </p:blipFill>
        <p:spPr>
          <a:xfrm>
            <a:off x="7089913" y="3600393"/>
            <a:ext cx="4540526" cy="2800407"/>
          </a:xfrm>
          <a:prstGeom prst="rect">
            <a:avLst/>
          </a:prstGeom>
        </p:spPr>
      </p:pic>
      <p:sp>
        <p:nvSpPr>
          <p:cNvPr id="11" name="Content Placeholder 6">
            <a:extLst>
              <a:ext uri="{FF2B5EF4-FFF2-40B4-BE49-F238E27FC236}">
                <a16:creationId xmlns:a16="http://schemas.microsoft.com/office/drawing/2014/main" id="{94493ED8-8105-27A5-FE4A-48B50BAC8BB6}"/>
              </a:ext>
            </a:extLst>
          </p:cNvPr>
          <p:cNvSpPr txBox="1">
            <a:spLocks/>
          </p:cNvSpPr>
          <p:nvPr/>
        </p:nvSpPr>
        <p:spPr>
          <a:xfrm>
            <a:off x="1298713" y="1011353"/>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IQ" sz="2000" b="1" u="sng" dirty="0">
                <a:solidFill>
                  <a:schemeClr val="accent1">
                    <a:lumMod val="50000"/>
                  </a:schemeClr>
                </a:solidFill>
                <a:latin typeface="Arial" panose="020B0604020202020204" pitchFamily="34" charset="0"/>
                <a:cs typeface="Arial" panose="020B0604020202020204" pitchFamily="34" charset="0"/>
              </a:rPr>
              <a:t>الاقتطاع، تكعيب الهرم، وتداخل مع الارضية:</a:t>
            </a:r>
            <a:endParaRPr lang="en-US" sz="20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0DA05EC-B2DF-900D-E424-4CEE3CE3BA63}"/>
              </a:ext>
            </a:extLst>
          </p:cNvPr>
          <p:cNvPicPr>
            <a:picLocks noChangeAspect="1"/>
          </p:cNvPicPr>
          <p:nvPr/>
        </p:nvPicPr>
        <p:blipFill>
          <a:blip r:embed="rId4"/>
          <a:stretch>
            <a:fillRect/>
          </a:stretch>
        </p:blipFill>
        <p:spPr>
          <a:xfrm>
            <a:off x="4314277" y="1165157"/>
            <a:ext cx="2630093" cy="5235643"/>
          </a:xfrm>
          <a:prstGeom prst="rect">
            <a:avLst/>
          </a:prstGeom>
          <a:ln>
            <a:solidFill>
              <a:schemeClr val="accent1"/>
            </a:solidFill>
          </a:ln>
        </p:spPr>
      </p:pic>
      <p:pic>
        <p:nvPicPr>
          <p:cNvPr id="14" name="Picture 13">
            <a:extLst>
              <a:ext uri="{FF2B5EF4-FFF2-40B4-BE49-F238E27FC236}">
                <a16:creationId xmlns:a16="http://schemas.microsoft.com/office/drawing/2014/main" id="{28D2E6CA-C1BC-91FD-AECD-3616F7D2FA4E}"/>
              </a:ext>
            </a:extLst>
          </p:cNvPr>
          <p:cNvPicPr>
            <a:picLocks noChangeAspect="1"/>
          </p:cNvPicPr>
          <p:nvPr/>
        </p:nvPicPr>
        <p:blipFill rotWithShape="1">
          <a:blip r:embed="rId5"/>
          <a:srcRect l="6901" t="11594" r="13844"/>
          <a:stretch/>
        </p:blipFill>
        <p:spPr>
          <a:xfrm>
            <a:off x="309722" y="1353528"/>
            <a:ext cx="3859013" cy="2814551"/>
          </a:xfrm>
          <a:prstGeom prst="rect">
            <a:avLst/>
          </a:prstGeom>
        </p:spPr>
      </p:pic>
      <p:pic>
        <p:nvPicPr>
          <p:cNvPr id="15" name="Picture 14">
            <a:extLst>
              <a:ext uri="{FF2B5EF4-FFF2-40B4-BE49-F238E27FC236}">
                <a16:creationId xmlns:a16="http://schemas.microsoft.com/office/drawing/2014/main" id="{756FA8D3-5D04-6A78-554B-415D956B0367}"/>
              </a:ext>
            </a:extLst>
          </p:cNvPr>
          <p:cNvPicPr>
            <a:picLocks noChangeAspect="1"/>
          </p:cNvPicPr>
          <p:nvPr/>
        </p:nvPicPr>
        <p:blipFill rotWithShape="1">
          <a:blip r:embed="rId6"/>
          <a:srcRect l="5205" t="11901" r="7429" b="16427"/>
          <a:stretch/>
        </p:blipFill>
        <p:spPr>
          <a:xfrm>
            <a:off x="309722" y="4488276"/>
            <a:ext cx="3859013" cy="2146786"/>
          </a:xfrm>
          <a:prstGeom prst="rect">
            <a:avLst/>
          </a:prstGeom>
        </p:spPr>
      </p:pic>
    </p:spTree>
    <p:extLst>
      <p:ext uri="{BB962C8B-B14F-4D97-AF65-F5344CB8AC3E}">
        <p14:creationId xmlns:p14="http://schemas.microsoft.com/office/powerpoint/2010/main" val="1935616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08058"/>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الهرم:</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23</a:t>
            </a:fld>
            <a:endParaRPr lang="en-US" dirty="0"/>
          </a:p>
        </p:txBody>
      </p:sp>
      <p:sp>
        <p:nvSpPr>
          <p:cNvPr id="11" name="Content Placeholder 6">
            <a:extLst>
              <a:ext uri="{FF2B5EF4-FFF2-40B4-BE49-F238E27FC236}">
                <a16:creationId xmlns:a16="http://schemas.microsoft.com/office/drawing/2014/main" id="{94493ED8-8105-27A5-FE4A-48B50BAC8BB6}"/>
              </a:ext>
            </a:extLst>
          </p:cNvPr>
          <p:cNvSpPr txBox="1">
            <a:spLocks/>
          </p:cNvSpPr>
          <p:nvPr/>
        </p:nvSpPr>
        <p:spPr>
          <a:xfrm>
            <a:off x="1298713" y="1011353"/>
            <a:ext cx="10323444"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IQ" sz="2000" b="1" u="sng" dirty="0">
                <a:solidFill>
                  <a:schemeClr val="accent1">
                    <a:lumMod val="50000"/>
                  </a:schemeClr>
                </a:solidFill>
                <a:latin typeface="Arial" panose="020B0604020202020204" pitchFamily="34" charset="0"/>
                <a:cs typeface="Arial" panose="020B0604020202020204" pitchFamily="34" charset="0"/>
              </a:rPr>
              <a:t>الاقتطاع، تكعيب الهرم، وتداخل مع الارضية:</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6DEFF18-C0C4-9E78-B5B0-675D5FC22878}"/>
              </a:ext>
            </a:extLst>
          </p:cNvPr>
          <p:cNvPicPr>
            <a:picLocks noChangeAspect="1"/>
          </p:cNvPicPr>
          <p:nvPr/>
        </p:nvPicPr>
        <p:blipFill>
          <a:blip r:embed="rId2"/>
          <a:stretch>
            <a:fillRect/>
          </a:stretch>
        </p:blipFill>
        <p:spPr>
          <a:xfrm>
            <a:off x="6877877" y="2156791"/>
            <a:ext cx="4232517" cy="3429000"/>
          </a:xfrm>
          <a:prstGeom prst="rect">
            <a:avLst/>
          </a:prstGeom>
        </p:spPr>
      </p:pic>
      <p:pic>
        <p:nvPicPr>
          <p:cNvPr id="20482" name="Picture 2" descr="Royal Ontario Museum Toronto Modern architecture Canada 5K - pling.com">
            <a:extLst>
              <a:ext uri="{FF2B5EF4-FFF2-40B4-BE49-F238E27FC236}">
                <a16:creationId xmlns:a16="http://schemas.microsoft.com/office/drawing/2014/main" id="{A2837032-1695-AB9A-0A95-C191C0B4D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07" y="2059282"/>
            <a:ext cx="5910470" cy="3324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175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12D1D31-1A67-703B-DF69-CA8142BF6A2D}"/>
              </a:ext>
            </a:extLst>
          </p:cNvPr>
          <p:cNvSpPr>
            <a:spLocks noGrp="1"/>
          </p:cNvSpPr>
          <p:nvPr>
            <p:ph type="sldNum" sz="quarter" idx="12"/>
          </p:nvPr>
        </p:nvSpPr>
        <p:spPr/>
        <p:txBody>
          <a:bodyPr/>
          <a:lstStyle/>
          <a:p>
            <a:fld id="{48F63A3B-78C7-47BE-AE5E-E10140E04643}" type="slidenum">
              <a:rPr lang="en-US" smtClean="0"/>
              <a:t>3</a:t>
            </a:fld>
            <a:endParaRPr lang="en-US" dirty="0"/>
          </a:p>
        </p:txBody>
      </p:sp>
      <p:pic>
        <p:nvPicPr>
          <p:cNvPr id="12" name="Picture 11">
            <a:extLst>
              <a:ext uri="{FF2B5EF4-FFF2-40B4-BE49-F238E27FC236}">
                <a16:creationId xmlns:a16="http://schemas.microsoft.com/office/drawing/2014/main" id="{F86BAD93-33C4-83F3-EA3E-1BE51D79E6F2}"/>
              </a:ext>
            </a:extLst>
          </p:cNvPr>
          <p:cNvPicPr>
            <a:picLocks noChangeAspect="1"/>
          </p:cNvPicPr>
          <p:nvPr/>
        </p:nvPicPr>
        <p:blipFill rotWithShape="1">
          <a:blip r:embed="rId2"/>
          <a:srcRect t="16088" r="24173" b="7922"/>
          <a:stretch/>
        </p:blipFill>
        <p:spPr>
          <a:xfrm>
            <a:off x="156325" y="70543"/>
            <a:ext cx="4827593" cy="3821267"/>
          </a:xfrm>
          <a:prstGeom prst="rect">
            <a:avLst/>
          </a:prstGeom>
          <a:ln>
            <a:solidFill>
              <a:schemeClr val="accent1"/>
            </a:solidFill>
          </a:ln>
        </p:spPr>
      </p:pic>
      <p:pic>
        <p:nvPicPr>
          <p:cNvPr id="2058" name="Picture 10" descr="Taipei Performing Arts Center proposal by NL Architects | ArchDaily">
            <a:extLst>
              <a:ext uri="{FF2B5EF4-FFF2-40B4-BE49-F238E27FC236}">
                <a16:creationId xmlns:a16="http://schemas.microsoft.com/office/drawing/2014/main" id="{FB586A82-AA97-933F-4BA2-1928ED27D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363" y="120533"/>
            <a:ext cx="5023905" cy="37712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31E97FC-8C5B-C293-8ABE-6C11830D99E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87231" y="3943803"/>
            <a:ext cx="3660968" cy="2661124"/>
          </a:xfrm>
          <a:prstGeom prst="rect">
            <a:avLst/>
          </a:prstGeom>
          <a:ln>
            <a:solidFill>
              <a:schemeClr val="accent1"/>
            </a:solidFill>
          </a:ln>
        </p:spPr>
      </p:pic>
      <p:sp>
        <p:nvSpPr>
          <p:cNvPr id="8" name="TextBox 7">
            <a:extLst>
              <a:ext uri="{FF2B5EF4-FFF2-40B4-BE49-F238E27FC236}">
                <a16:creationId xmlns:a16="http://schemas.microsoft.com/office/drawing/2014/main" id="{94164C6E-0F30-0083-0315-DF15DFF875FD}"/>
              </a:ext>
            </a:extLst>
          </p:cNvPr>
          <p:cNvSpPr txBox="1"/>
          <p:nvPr/>
        </p:nvSpPr>
        <p:spPr>
          <a:xfrm>
            <a:off x="156325" y="83796"/>
            <a:ext cx="282271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Kezmarska Hut</a:t>
            </a:r>
          </a:p>
        </p:txBody>
      </p:sp>
      <p:sp>
        <p:nvSpPr>
          <p:cNvPr id="19" name="TextBox 18">
            <a:extLst>
              <a:ext uri="{FF2B5EF4-FFF2-40B4-BE49-F238E27FC236}">
                <a16:creationId xmlns:a16="http://schemas.microsoft.com/office/drawing/2014/main" id="{24578C4D-7516-6608-1AB6-398FD3730627}"/>
              </a:ext>
            </a:extLst>
          </p:cNvPr>
          <p:cNvSpPr txBox="1"/>
          <p:nvPr/>
        </p:nvSpPr>
        <p:spPr>
          <a:xfrm>
            <a:off x="5985262" y="120533"/>
            <a:ext cx="5565913" cy="276999"/>
          </a:xfrm>
          <a:prstGeom prst="rect">
            <a:avLst/>
          </a:prstGeom>
          <a:noFill/>
        </p:spPr>
        <p:txBody>
          <a:bodyPr wrap="square">
            <a:spAutoFit/>
          </a:bodyPr>
          <a:lstStyle/>
          <a:p>
            <a:pPr algn="ctr" rtl="1" fontAlgn="base"/>
            <a:r>
              <a:rPr lang="en-US" sz="1200" i="0" dirty="0">
                <a:solidFill>
                  <a:srgbClr val="303030"/>
                </a:solidFill>
                <a:effectLst/>
                <a:latin typeface="Arial" panose="020B0604020202020204" pitchFamily="34" charset="0"/>
                <a:cs typeface="Arial" panose="020B0604020202020204" pitchFamily="34" charset="0"/>
              </a:rPr>
              <a:t>Taipei Performing Arts Center proposal by NL Architects</a:t>
            </a:r>
          </a:p>
        </p:txBody>
      </p:sp>
      <p:pic>
        <p:nvPicPr>
          <p:cNvPr id="20" name="Picture 19">
            <a:extLst>
              <a:ext uri="{FF2B5EF4-FFF2-40B4-BE49-F238E27FC236}">
                <a16:creationId xmlns:a16="http://schemas.microsoft.com/office/drawing/2014/main" id="{C145699C-733C-E183-C0CD-DFDF68197A7F}"/>
              </a:ext>
            </a:extLst>
          </p:cNvPr>
          <p:cNvPicPr>
            <a:picLocks noChangeAspect="1"/>
          </p:cNvPicPr>
          <p:nvPr/>
        </p:nvPicPr>
        <p:blipFill>
          <a:blip r:embed="rId6"/>
          <a:stretch>
            <a:fillRect/>
          </a:stretch>
        </p:blipFill>
        <p:spPr>
          <a:xfrm>
            <a:off x="793633" y="3943803"/>
            <a:ext cx="3548165" cy="2661124"/>
          </a:xfrm>
          <a:prstGeom prst="rect">
            <a:avLst/>
          </a:prstGeom>
          <a:ln>
            <a:solidFill>
              <a:schemeClr val="accent1"/>
            </a:solidFill>
          </a:ln>
        </p:spPr>
      </p:pic>
      <p:pic>
        <p:nvPicPr>
          <p:cNvPr id="21" name="Picture 2" descr="What Is A Cube | Cube Shape | DK Find Out">
            <a:extLst>
              <a:ext uri="{FF2B5EF4-FFF2-40B4-BE49-F238E27FC236}">
                <a16:creationId xmlns:a16="http://schemas.microsoft.com/office/drawing/2014/main" id="{AD43C2B5-ECB9-6692-C57C-FB705B9ED6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407" r="25381"/>
          <a:stretch/>
        </p:blipFill>
        <p:spPr bwMode="auto">
          <a:xfrm>
            <a:off x="4704770" y="4187686"/>
            <a:ext cx="972837" cy="105935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E624240-FD40-9DD2-8AD3-9B45EB80B80F}"/>
              </a:ext>
            </a:extLst>
          </p:cNvPr>
          <p:cNvSpPr/>
          <p:nvPr/>
        </p:nvSpPr>
        <p:spPr>
          <a:xfrm>
            <a:off x="6142713" y="4392683"/>
            <a:ext cx="743363" cy="64935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841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821635" y="208059"/>
            <a:ext cx="10515600" cy="564608"/>
          </a:xfrm>
          <a:solidFill>
            <a:schemeClr val="accent1"/>
          </a:solidFill>
        </p:spPr>
        <p:txBody>
          <a:bodyPr/>
          <a:lstStyle/>
          <a:p>
            <a:pPr algn="r"/>
            <a:r>
              <a:rPr lang="ar-IQ" sz="2800" u="sng" dirty="0">
                <a:latin typeface="Arial Black" panose="020B0604020202020204" pitchFamily="34" charset="0"/>
                <a:cs typeface="Arial Black" panose="020B0604020202020204" pitchFamily="34" charset="0"/>
              </a:rPr>
              <a:t>المعالجات الشكلية للمكعب:</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4</a:t>
            </a:fld>
            <a:endParaRPr lang="en-US" dirty="0"/>
          </a:p>
        </p:txBody>
      </p:sp>
      <p:sp>
        <p:nvSpPr>
          <p:cNvPr id="5" name="Content Placeholder 6">
            <a:extLst>
              <a:ext uri="{FF2B5EF4-FFF2-40B4-BE49-F238E27FC236}">
                <a16:creationId xmlns:a16="http://schemas.microsoft.com/office/drawing/2014/main" id="{CFC3B28D-B328-0E61-1EAA-AD81DD0C50CF}"/>
              </a:ext>
            </a:extLst>
          </p:cNvPr>
          <p:cNvSpPr>
            <a:spLocks noGrp="1"/>
          </p:cNvSpPr>
          <p:nvPr>
            <p:ph idx="1"/>
          </p:nvPr>
        </p:nvSpPr>
        <p:spPr>
          <a:xfrm>
            <a:off x="2358888" y="772667"/>
            <a:ext cx="8878394" cy="768096"/>
          </a:xfrm>
        </p:spPr>
        <p:txBody>
          <a:bodyPr/>
          <a:lstStyle/>
          <a:p>
            <a:pPr marL="457200" indent="-457200" algn="r" rtl="1">
              <a:buFont typeface="+mj-lt"/>
              <a:buAutoNum type="arabicPeriod"/>
            </a:pPr>
            <a:r>
              <a:rPr lang="ar-IQ" sz="2000" b="1" u="sng" dirty="0">
                <a:solidFill>
                  <a:schemeClr val="accent1">
                    <a:lumMod val="50000"/>
                  </a:schemeClr>
                </a:solidFill>
                <a:latin typeface="Arial" panose="020B0604020202020204" pitchFamily="34" charset="0"/>
                <a:cs typeface="Arial" panose="020B0604020202020204" pitchFamily="34" charset="0"/>
              </a:rPr>
              <a:t>الأجزاء المتحركة: </a:t>
            </a:r>
            <a:r>
              <a:rPr lang="ar-IQ" sz="2000" dirty="0">
                <a:latin typeface="Arial" panose="020B0604020202020204" pitchFamily="34" charset="0"/>
                <a:cs typeface="Arial" panose="020B0604020202020204" pitchFamily="34" charset="0"/>
              </a:rPr>
              <a:t>هو عملية اقتطاع أجزاء من المكعب وتحريكها باتجاه معين او بزاوية معينة.</a:t>
            </a:r>
            <a:endParaRPr lang="en-US" sz="2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1F7331C-DAEE-9AA5-3D14-CADDC88001F2}"/>
              </a:ext>
            </a:extLst>
          </p:cNvPr>
          <p:cNvPicPr>
            <a:picLocks noChangeAspect="1"/>
          </p:cNvPicPr>
          <p:nvPr/>
        </p:nvPicPr>
        <p:blipFill rotWithShape="1">
          <a:blip r:embed="rId2"/>
          <a:srcRect t="2995" b="3671"/>
          <a:stretch/>
        </p:blipFill>
        <p:spPr>
          <a:xfrm>
            <a:off x="181496" y="1466791"/>
            <a:ext cx="2689528" cy="5302127"/>
          </a:xfrm>
          <a:prstGeom prst="rect">
            <a:avLst/>
          </a:prstGeom>
        </p:spPr>
      </p:pic>
      <p:pic>
        <p:nvPicPr>
          <p:cNvPr id="3078" name="Picture 6" descr="CC Residence / Trinhvieta-Architects | ArchDaily">
            <a:extLst>
              <a:ext uri="{FF2B5EF4-FFF2-40B4-BE49-F238E27FC236}">
                <a16:creationId xmlns:a16="http://schemas.microsoft.com/office/drawing/2014/main" id="{A105F581-D662-F94D-9CB4-3A0A20C750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66" b="8213"/>
          <a:stretch/>
        </p:blipFill>
        <p:spPr bwMode="auto">
          <a:xfrm>
            <a:off x="3144737" y="1675960"/>
            <a:ext cx="3417782" cy="415879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3" name="Content Placeholder 6">
            <a:extLst>
              <a:ext uri="{FF2B5EF4-FFF2-40B4-BE49-F238E27FC236}">
                <a16:creationId xmlns:a16="http://schemas.microsoft.com/office/drawing/2014/main" id="{C3A11370-A2AE-8578-0AAB-3E3414C2C8DE}"/>
              </a:ext>
            </a:extLst>
          </p:cNvPr>
          <p:cNvSpPr txBox="1">
            <a:spLocks/>
          </p:cNvSpPr>
          <p:nvPr/>
        </p:nvSpPr>
        <p:spPr>
          <a:xfrm>
            <a:off x="3144737" y="5956389"/>
            <a:ext cx="2689528" cy="257887"/>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200" dirty="0">
                <a:solidFill>
                  <a:schemeClr val="tx1"/>
                </a:solidFill>
                <a:latin typeface="Arial" panose="020B0604020202020204" pitchFamily="34" charset="0"/>
                <a:cs typeface="Arial" panose="020B0604020202020204" pitchFamily="34" charset="0"/>
              </a:rPr>
              <a:t>Cc Residence –Trinhvieta Architects</a:t>
            </a:r>
          </a:p>
        </p:txBody>
      </p:sp>
      <p:pic>
        <p:nvPicPr>
          <p:cNvPr id="3086" name="Picture 14" descr="CC Residence / Trinhvieta-Architects | ArchDaily">
            <a:extLst>
              <a:ext uri="{FF2B5EF4-FFF2-40B4-BE49-F238E27FC236}">
                <a16:creationId xmlns:a16="http://schemas.microsoft.com/office/drawing/2014/main" id="{93D4106F-A5B6-198C-2F89-815EE19479E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b="50000"/>
          <a:stretch/>
        </p:blipFill>
        <p:spPr bwMode="auto">
          <a:xfrm>
            <a:off x="7629227" y="1273633"/>
            <a:ext cx="3417782" cy="241808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allery of CC Residence / Trinhvieta-Architects - 23">
            <a:extLst>
              <a:ext uri="{FF2B5EF4-FFF2-40B4-BE49-F238E27FC236}">
                <a16:creationId xmlns:a16="http://schemas.microsoft.com/office/drawing/2014/main" id="{1B6A77CE-5361-C469-9853-54CEC61DB6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7371" y="3691717"/>
            <a:ext cx="3921493" cy="261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74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3379303" y="234563"/>
            <a:ext cx="7957932" cy="768096"/>
          </a:xfrm>
          <a:solidFill>
            <a:schemeClr val="accent1"/>
          </a:solidFill>
        </p:spPr>
        <p:txBody>
          <a:bodyPr/>
          <a:lstStyle/>
          <a:p>
            <a:pPr algn="r"/>
            <a:r>
              <a:rPr lang="ar-IQ" sz="3200" u="sng" dirty="0">
                <a:latin typeface="Arial Black" panose="020B0604020202020204" pitchFamily="34" charset="0"/>
                <a:cs typeface="Arial Black" panose="020B0604020202020204" pitchFamily="34" charset="0"/>
              </a:rPr>
              <a:t>المعالجات الشكلية للمكعب</a:t>
            </a:r>
            <a:endParaRPr lang="en-US" sz="32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5</a:t>
            </a:fld>
            <a:endParaRPr lang="en-US" dirty="0"/>
          </a:p>
        </p:txBody>
      </p:sp>
      <p:pic>
        <p:nvPicPr>
          <p:cNvPr id="10" name="Picture 9">
            <a:extLst>
              <a:ext uri="{FF2B5EF4-FFF2-40B4-BE49-F238E27FC236}">
                <a16:creationId xmlns:a16="http://schemas.microsoft.com/office/drawing/2014/main" id="{61F7331C-DAEE-9AA5-3D14-CADDC88001F2}"/>
              </a:ext>
            </a:extLst>
          </p:cNvPr>
          <p:cNvPicPr>
            <a:picLocks noChangeAspect="1"/>
          </p:cNvPicPr>
          <p:nvPr/>
        </p:nvPicPr>
        <p:blipFill rotWithShape="1">
          <a:blip r:embed="rId2"/>
          <a:srcRect t="2995" b="3671"/>
          <a:stretch/>
        </p:blipFill>
        <p:spPr>
          <a:xfrm>
            <a:off x="192085" y="443948"/>
            <a:ext cx="3015603" cy="5944950"/>
          </a:xfrm>
          <a:prstGeom prst="rect">
            <a:avLst/>
          </a:prstGeom>
        </p:spPr>
      </p:pic>
      <p:pic>
        <p:nvPicPr>
          <p:cNvPr id="3" name="Picture 8" descr="ijburg house by marc koehler">
            <a:extLst>
              <a:ext uri="{FF2B5EF4-FFF2-40B4-BE49-F238E27FC236}">
                <a16:creationId xmlns:a16="http://schemas.microsoft.com/office/drawing/2014/main" id="{A3E7ACB8-340D-52E5-286F-DB58177E7E6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3186" b="2478"/>
          <a:stretch/>
        </p:blipFill>
        <p:spPr bwMode="auto">
          <a:xfrm>
            <a:off x="3207688" y="1753371"/>
            <a:ext cx="4024105" cy="38363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Technical Studies: Construction | Carly Orme Interior Architecture Y3">
            <a:extLst>
              <a:ext uri="{FF2B5EF4-FFF2-40B4-BE49-F238E27FC236}">
                <a16:creationId xmlns:a16="http://schemas.microsoft.com/office/drawing/2014/main" id="{14A2721B-0872-DF6E-E559-83B0FAED57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02" r="9879"/>
          <a:stretch/>
        </p:blipFill>
        <p:spPr bwMode="auto">
          <a:xfrm>
            <a:off x="7455671" y="1745394"/>
            <a:ext cx="4477249" cy="38443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A8A4C8-EA71-12D3-61BD-955BE3AC291F}"/>
              </a:ext>
            </a:extLst>
          </p:cNvPr>
          <p:cNvSpPr txBox="1"/>
          <p:nvPr/>
        </p:nvSpPr>
        <p:spPr>
          <a:xfrm>
            <a:off x="3379303" y="5619981"/>
            <a:ext cx="6096000" cy="276999"/>
          </a:xfrm>
          <a:prstGeom prst="rect">
            <a:avLst/>
          </a:prstGeom>
          <a:noFill/>
        </p:spPr>
        <p:txBody>
          <a:bodyPr wrap="square">
            <a:spAutoFit/>
          </a:bodyPr>
          <a:lstStyle/>
          <a:p>
            <a:r>
              <a:rPr lang="en-US" sz="1200" dirty="0" err="1">
                <a:latin typeface="Arial" panose="020B0604020202020204" pitchFamily="34" charset="0"/>
                <a:cs typeface="Arial" panose="020B0604020202020204" pitchFamily="34" charset="0"/>
              </a:rPr>
              <a:t>Ijburg</a:t>
            </a:r>
            <a:r>
              <a:rPr lang="en-US" sz="1200" dirty="0">
                <a:latin typeface="Arial" panose="020B0604020202020204" pitchFamily="34" charset="0"/>
                <a:cs typeface="Arial" panose="020B0604020202020204" pitchFamily="34" charset="0"/>
              </a:rPr>
              <a:t> House by Marc Koehler</a:t>
            </a:r>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3309597" y="1090207"/>
            <a:ext cx="8129547"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a:pPr>
            <a:r>
              <a:rPr lang="ar-IQ" sz="2000" b="1" u="sng" dirty="0">
                <a:solidFill>
                  <a:schemeClr val="accent1">
                    <a:lumMod val="50000"/>
                  </a:schemeClr>
                </a:solidFill>
                <a:latin typeface="Arial" panose="020B0604020202020204" pitchFamily="34" charset="0"/>
                <a:cs typeface="Arial" panose="020B0604020202020204" pitchFamily="34" charset="0"/>
              </a:rPr>
              <a:t>الأجزاء المتحركة: </a:t>
            </a:r>
            <a:r>
              <a:rPr lang="ar-IQ" sz="2000" dirty="0">
                <a:latin typeface="Arial" panose="020B0604020202020204" pitchFamily="34" charset="0"/>
                <a:cs typeface="Arial" panose="020B0604020202020204" pitchFamily="34" charset="0"/>
              </a:rPr>
              <a:t>هو عملية اقتطاع أجزاء من المكعب وتحريكها باتجاه معين او بزاوية معينة.</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9773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21310"/>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للمكعب</a:t>
            </a:r>
            <a:r>
              <a:rPr lang="en-US"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6</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848139" y="878915"/>
            <a:ext cx="10591005"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2"/>
            </a:pPr>
            <a:r>
              <a:rPr lang="ar-IQ" sz="2000" b="1" u="sng" dirty="0">
                <a:solidFill>
                  <a:schemeClr val="accent1">
                    <a:lumMod val="50000"/>
                  </a:schemeClr>
                </a:solidFill>
                <a:latin typeface="Arial" panose="020B0604020202020204" pitchFamily="34" charset="0"/>
                <a:cs typeface="Arial" panose="020B0604020202020204" pitchFamily="34" charset="0"/>
              </a:rPr>
              <a:t>تقسيم عمودي: </a:t>
            </a:r>
            <a:r>
              <a:rPr lang="ar-IQ" sz="2000" dirty="0">
                <a:latin typeface="Arial" panose="020B0604020202020204" pitchFamily="34" charset="0"/>
                <a:cs typeface="Arial" panose="020B0604020202020204" pitchFamily="34" charset="0"/>
              </a:rPr>
              <a:t>هو عملية تقسيم المكعب بشكل عمودي بحيث تكون مثل خطوط الطول حتى يتم تجزئة المكعب بهذه الطريقة لكي يتك تحريك هذه الأجزاء او اقتطاعها او التعامل مع المكعب على هذا التقسيم العمودي.</a:t>
            </a: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8FB13ED-3EC6-185B-CFD2-0D9EAFA052B3}"/>
              </a:ext>
            </a:extLst>
          </p:cNvPr>
          <p:cNvPicPr>
            <a:picLocks noChangeAspect="1"/>
          </p:cNvPicPr>
          <p:nvPr/>
        </p:nvPicPr>
        <p:blipFill rotWithShape="1">
          <a:blip r:embed="rId2"/>
          <a:srcRect l="3127" t="2778" r="7506" b="2149"/>
          <a:stretch/>
        </p:blipFill>
        <p:spPr>
          <a:xfrm rot="5400000" flipH="1" flipV="1">
            <a:off x="7123979" y="287577"/>
            <a:ext cx="2292034" cy="4876803"/>
          </a:xfrm>
          <a:prstGeom prst="rect">
            <a:avLst/>
          </a:prstGeom>
        </p:spPr>
      </p:pic>
      <p:pic>
        <p:nvPicPr>
          <p:cNvPr id="5122" name="Picture 2" descr="Massimo Dutti / Sordo Madaleno Arquitectos | ArchDaily en Español">
            <a:extLst>
              <a:ext uri="{FF2B5EF4-FFF2-40B4-BE49-F238E27FC236}">
                <a16:creationId xmlns:a16="http://schemas.microsoft.com/office/drawing/2014/main" id="{F5E3A88B-B86C-B7C8-C460-527881018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686" y="1579961"/>
            <a:ext cx="3658843" cy="24392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ESS MACHINE FACTORY OFFICE">
            <a:extLst>
              <a:ext uri="{FF2B5EF4-FFF2-40B4-BE49-F238E27FC236}">
                <a16:creationId xmlns:a16="http://schemas.microsoft.com/office/drawing/2014/main" id="{F460A60B-B7F2-8E52-789C-787370942A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03" t="18640" r="1737" b="17323"/>
          <a:stretch/>
        </p:blipFill>
        <p:spPr bwMode="auto">
          <a:xfrm>
            <a:off x="5603327" y="3871996"/>
            <a:ext cx="5333337" cy="29021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 + N Textiles ERA Contour - M + N Textiles">
            <a:extLst>
              <a:ext uri="{FF2B5EF4-FFF2-40B4-BE49-F238E27FC236}">
                <a16:creationId xmlns:a16="http://schemas.microsoft.com/office/drawing/2014/main" id="{39747E6E-C105-E12D-1B28-5B3AE9C54C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7" t="5461" r="2888"/>
          <a:stretch/>
        </p:blipFill>
        <p:spPr bwMode="auto">
          <a:xfrm>
            <a:off x="1020417" y="4070010"/>
            <a:ext cx="3819382" cy="26620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8D4C42B-BB77-A3AD-E0D4-8E998128F0CD}"/>
              </a:ext>
            </a:extLst>
          </p:cNvPr>
          <p:cNvSpPr txBox="1"/>
          <p:nvPr/>
        </p:nvSpPr>
        <p:spPr>
          <a:xfrm>
            <a:off x="2930108" y="4104983"/>
            <a:ext cx="1961321" cy="276999"/>
          </a:xfrm>
          <a:prstGeom prst="rect">
            <a:avLst/>
          </a:prstGeom>
          <a:noFill/>
        </p:spPr>
        <p:txBody>
          <a:bodyPr wrap="square">
            <a:spAutoFit/>
          </a:bodyPr>
          <a:lstStyle/>
          <a:p>
            <a:pPr algn="l"/>
            <a:r>
              <a:rPr lang="en-US" sz="1200" b="0" i="0" dirty="0">
                <a:solidFill>
                  <a:srgbClr val="000066"/>
                </a:solidFill>
                <a:effectLst/>
                <a:latin typeface="Arial" panose="020B0604020202020204" pitchFamily="34" charset="0"/>
                <a:cs typeface="Arial" panose="020B0604020202020204" pitchFamily="34" charset="0"/>
              </a:rPr>
              <a:t>ERA CONTOUR Office</a:t>
            </a:r>
          </a:p>
        </p:txBody>
      </p:sp>
    </p:spTree>
    <p:extLst>
      <p:ext uri="{BB962C8B-B14F-4D97-AF65-F5344CB8AC3E}">
        <p14:creationId xmlns:p14="http://schemas.microsoft.com/office/powerpoint/2010/main" val="4210158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21310"/>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للمكعب</a:t>
            </a:r>
            <a:r>
              <a:rPr lang="en-US"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7</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848139" y="878915"/>
            <a:ext cx="10591005"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3"/>
            </a:pPr>
            <a:r>
              <a:rPr lang="ar-IQ" sz="2000" b="1" u="sng" dirty="0">
                <a:solidFill>
                  <a:schemeClr val="accent1">
                    <a:lumMod val="50000"/>
                  </a:schemeClr>
                </a:solidFill>
                <a:latin typeface="Arial" panose="020B0604020202020204" pitchFamily="34" charset="0"/>
                <a:cs typeface="Arial" panose="020B0604020202020204" pitchFamily="34" charset="0"/>
              </a:rPr>
              <a:t>الاقتطاع: </a:t>
            </a:r>
            <a:r>
              <a:rPr lang="ar-IQ" sz="2000" dirty="0">
                <a:latin typeface="Arial" panose="020B0604020202020204" pitchFamily="34" charset="0"/>
                <a:cs typeface="Arial" panose="020B0604020202020204" pitchFamily="34" charset="0"/>
              </a:rPr>
              <a:t>هو عملية اقتطاع جزء من المكعب. يكون الاقتطاع اما بإزالة أجزاء من المكعب او الازالة بمقدار عناصر هندسية او عن طريق الازالة من خلال تخيل وجود قوة مؤثرة على الشكل وتزيل أجزاء منه.</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DFE6E2B-DC44-AF37-F0F7-54F51759521E}"/>
              </a:ext>
            </a:extLst>
          </p:cNvPr>
          <p:cNvPicPr>
            <a:picLocks noChangeAspect="1"/>
          </p:cNvPicPr>
          <p:nvPr/>
        </p:nvPicPr>
        <p:blipFill>
          <a:blip r:embed="rId2"/>
          <a:stretch>
            <a:fillRect/>
          </a:stretch>
        </p:blipFill>
        <p:spPr>
          <a:xfrm>
            <a:off x="3909384" y="1647011"/>
            <a:ext cx="4081670" cy="2098233"/>
          </a:xfrm>
          <a:prstGeom prst="rect">
            <a:avLst/>
          </a:prstGeom>
          <a:ln>
            <a:solidFill>
              <a:schemeClr val="accent1"/>
            </a:solidFill>
          </a:ln>
        </p:spPr>
      </p:pic>
      <p:pic>
        <p:nvPicPr>
          <p:cNvPr id="6146" name="Picture 2" descr="Turning Cube House / A'DUS [Architectural Designer Cluster] | ArchDaily">
            <a:extLst>
              <a:ext uri="{FF2B5EF4-FFF2-40B4-BE49-F238E27FC236}">
                <a16:creationId xmlns:a16="http://schemas.microsoft.com/office/drawing/2014/main" id="{33148DDC-FC9B-7568-C9D5-776BA5C57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03" b="14344"/>
          <a:stretch/>
        </p:blipFill>
        <p:spPr bwMode="auto">
          <a:xfrm>
            <a:off x="7815070" y="3103279"/>
            <a:ext cx="3667539" cy="339491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allery of Turning Cube House / A'DUS [Architectural Designer Cluster] - 7">
            <a:extLst>
              <a:ext uri="{FF2B5EF4-FFF2-40B4-BE49-F238E27FC236}">
                <a16:creationId xmlns:a16="http://schemas.microsoft.com/office/drawing/2014/main" id="{E87434FD-893D-89E9-380C-BDE9909FA7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271" b="17455"/>
          <a:stretch/>
        </p:blipFill>
        <p:spPr bwMode="auto">
          <a:xfrm>
            <a:off x="430693" y="3525014"/>
            <a:ext cx="4081670" cy="29731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CBD439-4A29-EAC6-5525-B61AAFD751FE}"/>
              </a:ext>
            </a:extLst>
          </p:cNvPr>
          <p:cNvSpPr txBox="1"/>
          <p:nvPr/>
        </p:nvSpPr>
        <p:spPr>
          <a:xfrm>
            <a:off x="3160641" y="6498190"/>
            <a:ext cx="6096000" cy="276999"/>
          </a:xfrm>
          <a:prstGeom prst="rect">
            <a:avLst/>
          </a:prstGeom>
          <a:noFill/>
        </p:spPr>
        <p:txBody>
          <a:bodyPr wrap="square">
            <a:spAutoFit/>
          </a:bodyPr>
          <a:lstStyle/>
          <a:p>
            <a:pPr algn="ctr" fontAlgn="base"/>
            <a:r>
              <a:rPr lang="en-US" sz="1200" i="0" dirty="0">
                <a:solidFill>
                  <a:srgbClr val="303030"/>
                </a:solidFill>
                <a:effectLst/>
                <a:latin typeface="Arial" panose="020B0604020202020204" pitchFamily="34" charset="0"/>
                <a:cs typeface="Arial" panose="020B0604020202020204" pitchFamily="34" charset="0"/>
              </a:rPr>
              <a:t>Turning Cube House / A'DUS [Architectural Designer Cluster]</a:t>
            </a:r>
          </a:p>
        </p:txBody>
      </p:sp>
    </p:spTree>
    <p:extLst>
      <p:ext uri="{BB962C8B-B14F-4D97-AF65-F5344CB8AC3E}">
        <p14:creationId xmlns:p14="http://schemas.microsoft.com/office/powerpoint/2010/main" val="1108819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21310"/>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للمكعب</a:t>
            </a:r>
            <a:r>
              <a:rPr lang="en-US"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8</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848139" y="878915"/>
            <a:ext cx="10591005"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4"/>
            </a:pPr>
            <a:r>
              <a:rPr lang="ar-IQ" sz="2000" b="1" u="sng" dirty="0">
                <a:solidFill>
                  <a:schemeClr val="accent1">
                    <a:lumMod val="50000"/>
                  </a:schemeClr>
                </a:solidFill>
                <a:latin typeface="Arial" panose="020B0604020202020204" pitchFamily="34" charset="0"/>
                <a:cs typeface="Arial" panose="020B0604020202020204" pitchFamily="34" charset="0"/>
              </a:rPr>
              <a:t>الاقتطاع: </a:t>
            </a:r>
            <a:r>
              <a:rPr lang="ar-IQ" sz="2000" dirty="0">
                <a:latin typeface="Arial" panose="020B0604020202020204" pitchFamily="34" charset="0"/>
                <a:cs typeface="Arial" panose="020B0604020202020204" pitchFamily="34" charset="0"/>
              </a:rPr>
              <a:t>هو عملية اقتطاع جزء من المكعب. يكون الاقتطاع اما بإزالة أجزاء من المكعب او الازالة بمقدار عناصر هندسية او عن طريق الازالة من خلال تخيل وجود قوة مؤثرة على الشكل وتزيل أجزاء منه.</a:t>
            </a:r>
            <a:endParaRPr lang="en-US" sz="2000" dirty="0">
              <a:latin typeface="Arial" panose="020B0604020202020204" pitchFamily="34" charset="0"/>
              <a:cs typeface="Arial" panose="020B0604020202020204" pitchFamily="34" charset="0"/>
            </a:endParaRPr>
          </a:p>
        </p:txBody>
      </p:sp>
      <p:pic>
        <p:nvPicPr>
          <p:cNvPr id="7170" name="Picture 2" descr="unsangdong architects: kring gumho culture complex, seoul, korea">
            <a:extLst>
              <a:ext uri="{FF2B5EF4-FFF2-40B4-BE49-F238E27FC236}">
                <a16:creationId xmlns:a16="http://schemas.microsoft.com/office/drawing/2014/main" id="{526711B6-9FAE-64B1-0F9C-F1F2403C5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064" y="2022179"/>
            <a:ext cx="5238750" cy="3962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3BD8A9-BF71-4458-8232-DB6922D02ECE}"/>
              </a:ext>
            </a:extLst>
          </p:cNvPr>
          <p:cNvSpPr txBox="1"/>
          <p:nvPr/>
        </p:nvSpPr>
        <p:spPr>
          <a:xfrm>
            <a:off x="4849368" y="6160908"/>
            <a:ext cx="6096000" cy="276999"/>
          </a:xfrm>
          <a:prstGeom prst="rect">
            <a:avLst/>
          </a:prstGeom>
          <a:noFill/>
        </p:spPr>
        <p:txBody>
          <a:bodyPr wrap="square">
            <a:spAutoFit/>
          </a:bodyPr>
          <a:lstStyle/>
          <a:p>
            <a:pPr algn="ctr" rtl="1"/>
            <a:r>
              <a:rPr lang="en-US" sz="1200" i="0" dirty="0" err="1">
                <a:solidFill>
                  <a:srgbClr val="000000"/>
                </a:solidFill>
                <a:effectLst/>
                <a:latin typeface="Arial" panose="020B0604020202020204" pitchFamily="34" charset="0"/>
                <a:cs typeface="Arial" panose="020B0604020202020204" pitchFamily="34" charset="0"/>
              </a:rPr>
              <a:t>Kring</a:t>
            </a:r>
            <a:r>
              <a:rPr lang="en-US" sz="1200" i="0" dirty="0">
                <a:solidFill>
                  <a:srgbClr val="000000"/>
                </a:solidFill>
                <a:effectLst/>
                <a:latin typeface="Arial" panose="020B0604020202020204" pitchFamily="34" charset="0"/>
                <a:cs typeface="Arial" panose="020B0604020202020204" pitchFamily="34" charset="0"/>
              </a:rPr>
              <a:t> </a:t>
            </a:r>
            <a:r>
              <a:rPr lang="en-US" sz="1200" i="0" dirty="0" err="1">
                <a:solidFill>
                  <a:srgbClr val="000000"/>
                </a:solidFill>
                <a:effectLst/>
                <a:latin typeface="Arial" panose="020B0604020202020204" pitchFamily="34" charset="0"/>
                <a:cs typeface="Arial" panose="020B0604020202020204" pitchFamily="34" charset="0"/>
              </a:rPr>
              <a:t>Gumho</a:t>
            </a:r>
            <a:r>
              <a:rPr lang="en-US" sz="1200" i="0" dirty="0">
                <a:solidFill>
                  <a:srgbClr val="000000"/>
                </a:solidFill>
                <a:effectLst/>
                <a:latin typeface="Arial" panose="020B0604020202020204" pitchFamily="34" charset="0"/>
                <a:cs typeface="Arial" panose="020B0604020202020204" pitchFamily="34" charset="0"/>
              </a:rPr>
              <a:t> Culture Complex, Seoul, Korea</a:t>
            </a:r>
          </a:p>
        </p:txBody>
      </p:sp>
      <p:pic>
        <p:nvPicPr>
          <p:cNvPr id="7172" name="Picture 4" descr="Gallery of Kring Kumho Culture Complex / Unsangdong Architects - 38">
            <a:extLst>
              <a:ext uri="{FF2B5EF4-FFF2-40B4-BE49-F238E27FC236}">
                <a16:creationId xmlns:a16="http://schemas.microsoft.com/office/drawing/2014/main" id="{A8B047F4-F851-5ACB-ED01-1C23A79AC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83" t="11774" r="11995"/>
          <a:stretch/>
        </p:blipFill>
        <p:spPr bwMode="auto">
          <a:xfrm>
            <a:off x="1053545" y="1564325"/>
            <a:ext cx="3728988" cy="312488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ring Kumho Culture Complex / Unsangdong Architects | ArchDaily">
            <a:extLst>
              <a:ext uri="{FF2B5EF4-FFF2-40B4-BE49-F238E27FC236}">
                <a16:creationId xmlns:a16="http://schemas.microsoft.com/office/drawing/2014/main" id="{9D9EBCB9-EF59-8329-A9D7-4BC8F95B52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58" t="30407" r="19089" b="23092"/>
          <a:stretch/>
        </p:blipFill>
        <p:spPr bwMode="auto">
          <a:xfrm>
            <a:off x="1162125" y="4652876"/>
            <a:ext cx="3511827" cy="198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556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a:xfrm>
            <a:off x="1020417" y="221310"/>
            <a:ext cx="10316818" cy="640080"/>
          </a:xfrm>
          <a:solidFill>
            <a:schemeClr val="accent1"/>
          </a:solidFill>
        </p:spPr>
        <p:txBody>
          <a:bodyPr/>
          <a:lstStyle/>
          <a:p>
            <a:pPr algn="r" rtl="1"/>
            <a:r>
              <a:rPr lang="ar-IQ" sz="2800" u="sng" dirty="0">
                <a:latin typeface="Arial Black" panose="020B0604020202020204" pitchFamily="34" charset="0"/>
                <a:cs typeface="Arial Black" panose="020B0604020202020204" pitchFamily="34" charset="0"/>
              </a:rPr>
              <a:t>المعالجات الشكلية للمكعب</a:t>
            </a:r>
            <a:r>
              <a:rPr lang="en-US" sz="2800" u="sng" dirty="0">
                <a:latin typeface="Arial Black" panose="020B0604020202020204" pitchFamily="34" charset="0"/>
                <a:cs typeface="Arial Black" panose="020B0604020202020204" pitchFamily="34" charset="0"/>
              </a:rPr>
              <a:t>:</a:t>
            </a:r>
            <a:endParaRPr lang="en-US" sz="2800" b="1" u="sng"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9</a:t>
            </a:fld>
            <a:endParaRPr lang="en-US" dirty="0"/>
          </a:p>
        </p:txBody>
      </p:sp>
      <p:sp>
        <p:nvSpPr>
          <p:cNvPr id="9" name="Content Placeholder 6">
            <a:extLst>
              <a:ext uri="{FF2B5EF4-FFF2-40B4-BE49-F238E27FC236}">
                <a16:creationId xmlns:a16="http://schemas.microsoft.com/office/drawing/2014/main" id="{1D67A972-0FF4-C10E-B68F-F082A0BAD9CC}"/>
              </a:ext>
            </a:extLst>
          </p:cNvPr>
          <p:cNvSpPr txBox="1">
            <a:spLocks/>
          </p:cNvSpPr>
          <p:nvPr/>
        </p:nvSpPr>
        <p:spPr>
          <a:xfrm>
            <a:off x="848139" y="878915"/>
            <a:ext cx="10591005" cy="768096"/>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buFont typeface="+mj-lt"/>
              <a:buAutoNum type="arabicPeriod" startAt="5"/>
            </a:pPr>
            <a:r>
              <a:rPr lang="ar-IQ" sz="2000" b="1" u="sng" dirty="0">
                <a:solidFill>
                  <a:schemeClr val="accent1">
                    <a:lumMod val="50000"/>
                  </a:schemeClr>
                </a:solidFill>
                <a:latin typeface="Arial" panose="020B0604020202020204" pitchFamily="34" charset="0"/>
                <a:cs typeface="Arial" panose="020B0604020202020204" pitchFamily="34" charset="0"/>
              </a:rPr>
              <a:t>تدوير الأجزاء : </a:t>
            </a:r>
            <a:r>
              <a:rPr lang="ar-IQ" sz="2000" dirty="0">
                <a:latin typeface="Arial" panose="020B0604020202020204" pitchFamily="34" charset="0"/>
                <a:cs typeface="Arial" panose="020B0604020202020204" pitchFamily="34" charset="0"/>
              </a:rPr>
              <a:t>هو عملية تدوير أجزاء من المكعب او عملية تجزيء المكعب وتدوير بعض اجزاءه.</a:t>
            </a:r>
            <a:endParaRPr lang="en-US" sz="2000" dirty="0">
              <a:latin typeface="Arial" panose="020B0604020202020204" pitchFamily="34" charset="0"/>
              <a:cs typeface="Arial" panose="020B0604020202020204" pitchFamily="34" charset="0"/>
            </a:endParaRPr>
          </a:p>
        </p:txBody>
      </p:sp>
      <p:pic>
        <p:nvPicPr>
          <p:cNvPr id="8194" name="Picture 2" descr="Concept | Naithik Moodbidri - CGarchitect - Architectural Visualization -  Exposure, Inspiration &amp; Jobs">
            <a:extLst>
              <a:ext uri="{FF2B5EF4-FFF2-40B4-BE49-F238E27FC236}">
                <a16:creationId xmlns:a16="http://schemas.microsoft.com/office/drawing/2014/main" id="{7D14E414-9898-6801-5F84-9A5FBFA9D6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1" t="6666" r="7834" b="17744"/>
          <a:stretch/>
        </p:blipFill>
        <p:spPr bwMode="auto">
          <a:xfrm>
            <a:off x="6096000" y="1556489"/>
            <a:ext cx="4052945" cy="503314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CA9DFE-585E-2993-1E04-5386D928CC29}"/>
              </a:ext>
            </a:extLst>
          </p:cNvPr>
          <p:cNvPicPr>
            <a:picLocks noChangeAspect="1"/>
          </p:cNvPicPr>
          <p:nvPr/>
        </p:nvPicPr>
        <p:blipFill rotWithShape="1">
          <a:blip r:embed="rId3"/>
          <a:srcRect l="5179" t="3672" b="2802"/>
          <a:stretch/>
        </p:blipFill>
        <p:spPr>
          <a:xfrm>
            <a:off x="2259827" y="1509433"/>
            <a:ext cx="2424485" cy="5127257"/>
          </a:xfrm>
          <a:prstGeom prst="rect">
            <a:avLst/>
          </a:prstGeom>
          <a:ln>
            <a:solidFill>
              <a:schemeClr val="accent1"/>
            </a:solidFill>
          </a:ln>
        </p:spPr>
      </p:pic>
    </p:spTree>
    <p:extLst>
      <p:ext uri="{BB962C8B-B14F-4D97-AF65-F5344CB8AC3E}">
        <p14:creationId xmlns:p14="http://schemas.microsoft.com/office/powerpoint/2010/main" val="2938345337"/>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TM16401375[[fn=Madison]]</Template>
  <TotalTime>383</TotalTime>
  <Words>494</Words>
  <Application>Microsoft Office PowerPoint</Application>
  <PresentationFormat>Widescreen</PresentationFormat>
  <Paragraphs>78</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Arial Black</vt:lpstr>
      <vt:lpstr>Sabon Next LT</vt:lpstr>
      <vt:lpstr>Office Theme</vt:lpstr>
      <vt:lpstr>تكوين معماري ثلاثي الابعاد 3D </vt:lpstr>
      <vt:lpstr>الاشكال الهندسية الاساسية</vt:lpstr>
      <vt:lpstr>PowerPoint Presentation</vt:lpstr>
      <vt:lpstr>المعالجات الشكلية للمكعب:</vt:lpstr>
      <vt:lpstr>المعالجات الشكلية للمكعب</vt:lpstr>
      <vt:lpstr>المعالجات الشكلية للمكعب:</vt:lpstr>
      <vt:lpstr>المعالجات الشكلية للمكعب:</vt:lpstr>
      <vt:lpstr>المعالجات الشكلية للمكعب:</vt:lpstr>
      <vt:lpstr>المعالجات الشكلية للمكعب:</vt:lpstr>
      <vt:lpstr>المعالجات الشكلية للمكعب:</vt:lpstr>
      <vt:lpstr>المعالجات الشكلية للمكعب:</vt:lpstr>
      <vt:lpstr>المعالجات الشكلية للمكعب:</vt:lpstr>
      <vt:lpstr>المعالجات الشكلية للمكعب:</vt:lpstr>
      <vt:lpstr>المعالجات الشكلية للمكعب:</vt:lpstr>
      <vt:lpstr>المعالجات الشكلية للمكعب:</vt:lpstr>
      <vt:lpstr>المعالجات الشكلية للمكعب:</vt:lpstr>
      <vt:lpstr>المعالجات الشكلية للكرة:</vt:lpstr>
      <vt:lpstr>المعالجات الشكلية للكرة:</vt:lpstr>
      <vt:lpstr>المعالجات الشكلية للكرة:</vt:lpstr>
      <vt:lpstr>المعالجات الشكلية للاسطوانة:</vt:lpstr>
      <vt:lpstr>المعالجات الشكلية الهرم:</vt:lpstr>
      <vt:lpstr>المعالجات الشكلية الهرم:</vt:lpstr>
      <vt:lpstr>المعالجات الشكلية الهرم: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كيفية تصميم تكوين معماري ثلاثي الابعاد 3D </dc:title>
  <dc:subject/>
  <dc:creator>ameer ali</dc:creator>
  <cp:lastModifiedBy>ameer ali</cp:lastModifiedBy>
  <cp:revision>17</cp:revision>
  <dcterms:created xsi:type="dcterms:W3CDTF">2023-02-08T15:44:41Z</dcterms:created>
  <dcterms:modified xsi:type="dcterms:W3CDTF">2023-02-08T22:07:57Z</dcterms:modified>
</cp:coreProperties>
</file>